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557" r:id="rId3"/>
    <p:sldId id="501" r:id="rId4"/>
    <p:sldId id="502" r:id="rId5"/>
    <p:sldId id="505" r:id="rId6"/>
    <p:sldId id="503" r:id="rId7"/>
    <p:sldId id="504" r:id="rId8"/>
    <p:sldId id="576" r:id="rId9"/>
    <p:sldId id="577" r:id="rId10"/>
    <p:sldId id="612" r:id="rId11"/>
    <p:sldId id="613" r:id="rId12"/>
    <p:sldId id="614" r:id="rId13"/>
    <p:sldId id="615" r:id="rId14"/>
    <p:sldId id="620" r:id="rId15"/>
    <p:sldId id="616" r:id="rId16"/>
    <p:sldId id="617" r:id="rId17"/>
    <p:sldId id="619" r:id="rId18"/>
    <p:sldId id="618" r:id="rId19"/>
    <p:sldId id="621" r:id="rId20"/>
    <p:sldId id="578" r:id="rId21"/>
    <p:sldId id="583" r:id="rId22"/>
    <p:sldId id="584" r:id="rId23"/>
    <p:sldId id="585" r:id="rId24"/>
    <p:sldId id="588" r:id="rId25"/>
    <p:sldId id="590" r:id="rId26"/>
    <p:sldId id="592" r:id="rId27"/>
    <p:sldId id="593" r:id="rId28"/>
    <p:sldId id="622" r:id="rId29"/>
    <p:sldId id="559" r:id="rId30"/>
    <p:sldId id="461" r:id="rId31"/>
    <p:sldId id="462" r:id="rId32"/>
    <p:sldId id="463" r:id="rId33"/>
    <p:sldId id="464" r:id="rId34"/>
    <p:sldId id="465" r:id="rId35"/>
    <p:sldId id="466" r:id="rId36"/>
    <p:sldId id="625" r:id="rId37"/>
    <p:sldId id="595" r:id="rId38"/>
    <p:sldId id="596" r:id="rId39"/>
    <p:sldId id="468" r:id="rId40"/>
    <p:sldId id="623" r:id="rId41"/>
    <p:sldId id="471" r:id="rId42"/>
    <p:sldId id="473" r:id="rId43"/>
    <p:sldId id="624" r:id="rId44"/>
    <p:sldId id="482" r:id="rId45"/>
    <p:sldId id="565" r:id="rId46"/>
    <p:sldId id="626" r:id="rId47"/>
    <p:sldId id="270" r:id="rId48"/>
    <p:sldId id="272" r:id="rId49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28">
          <p15:clr>
            <a:srgbClr val="A4A3A4"/>
          </p15:clr>
        </p15:guide>
        <p15:guide id="3" pos="5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404"/>
    <a:srgbClr val="333030"/>
    <a:srgbClr val="E32C22"/>
    <a:srgbClr val="332E2E"/>
    <a:srgbClr val="332B2B"/>
    <a:srgbClr val="E61212"/>
    <a:srgbClr val="730B0B"/>
    <a:srgbClr val="B95CCC"/>
    <a:srgbClr val="2E1533"/>
    <a:srgbClr val="331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721" autoAdjust="0"/>
    <p:restoredTop sz="99821" autoAdjust="0"/>
  </p:normalViewPr>
  <p:slideViewPr>
    <p:cSldViewPr showGuides="1">
      <p:cViewPr varScale="1">
        <p:scale>
          <a:sx n="73" d="100"/>
          <a:sy n="73" d="100"/>
        </p:scale>
        <p:origin x="1698" y="78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292398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9647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65719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950564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05090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36530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69419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47018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45842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05895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27065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98717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28304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47526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931435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43879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19.11.2018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gif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71278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Лекция </a:t>
            </a:r>
            <a:r>
              <a:rPr lang="ru-RU" sz="2000" b="1" dirty="0">
                <a:solidFill>
                  <a:schemeClr val="bg1"/>
                </a:solidFill>
                <a:latin typeface="Sansation" pitchFamily="2" charset="0"/>
              </a:rPr>
              <a:t>8</a:t>
            </a:r>
            <a:r>
              <a:rPr lang="ru-RU" sz="2000" b="1" dirty="0" smtClean="0">
                <a:solidFill>
                  <a:schemeClr val="bg1"/>
                </a:solidFill>
                <a:latin typeface="Sansation" pitchFamily="2" charset="0"/>
              </a:rPr>
              <a:t>. Основы построения баз данных (БД).</a:t>
            </a:r>
            <a:endParaRPr lang="mk-MK" sz="20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 smtClean="0">
                <a:latin typeface="Sansation" pitchFamily="2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 smtClean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Концептуальная модель БД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10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348329"/>
            <a:ext cx="859636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Концептуальную модель </a:t>
            </a:r>
            <a:r>
              <a:rPr lang="ru-RU" sz="1600" b="1" dirty="0"/>
              <a:t>данных можно рассматривать как сочетание трех указанных ниже </a:t>
            </a:r>
            <a:r>
              <a:rPr lang="ru-RU" sz="1600" b="1" dirty="0" smtClean="0"/>
              <a:t>компонентов:</a:t>
            </a:r>
            <a:endParaRPr lang="en-US" sz="1600" b="1" dirty="0" smtClean="0"/>
          </a:p>
          <a:p>
            <a:pPr algn="just"/>
            <a:endParaRPr lang="ru-RU" sz="1600" b="1" dirty="0"/>
          </a:p>
          <a:p>
            <a:pPr marL="285750" indent="-285750" algn="just">
              <a:buFontTx/>
              <a:buChar char="-"/>
            </a:pPr>
            <a:endParaRPr lang="ru-RU" sz="1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41436" y="1986892"/>
            <a:ext cx="504076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ru-RU" sz="1600" b="1" dirty="0">
                <a:solidFill>
                  <a:srgbClr val="C00000"/>
                </a:solidFill>
              </a:rPr>
              <a:t>Структурная часть</a:t>
            </a:r>
            <a:r>
              <a:rPr lang="ru-RU" sz="1600" b="1" dirty="0"/>
              <a:t> - набор правил, по которым может быть построена база данных. </a:t>
            </a:r>
          </a:p>
          <a:p>
            <a:pPr marL="285750" indent="-285750" algn="just">
              <a:buFontTx/>
              <a:buChar char="-"/>
            </a:pPr>
            <a:endParaRPr lang="ru-RU" sz="1600" b="1" dirty="0"/>
          </a:p>
          <a:p>
            <a:pPr marL="285750" indent="-285750" algn="just">
              <a:buFontTx/>
              <a:buChar char="-"/>
            </a:pPr>
            <a:r>
              <a:rPr lang="ru-RU" sz="1600" b="1" dirty="0">
                <a:solidFill>
                  <a:srgbClr val="C00000"/>
                </a:solidFill>
              </a:rPr>
              <a:t>Управляющая часть </a:t>
            </a:r>
            <a:r>
              <a:rPr lang="ru-RU" sz="1600" b="1" dirty="0"/>
              <a:t>- определяет типы допустимых операций с данными (сюда относятся операции обновления и извлечения данных, а также операции изменения структуры базы данных). </a:t>
            </a:r>
          </a:p>
          <a:p>
            <a:pPr marL="285750" indent="-285750" algn="just">
              <a:buFontTx/>
              <a:buChar char="-"/>
            </a:pPr>
            <a:endParaRPr lang="ru-RU" sz="1600" b="1" dirty="0"/>
          </a:p>
          <a:p>
            <a:pPr marL="285750" indent="-285750" algn="just">
              <a:buFontTx/>
              <a:buChar char="-"/>
            </a:pPr>
            <a:r>
              <a:rPr lang="ru-RU" sz="1600" b="1" dirty="0">
                <a:solidFill>
                  <a:srgbClr val="C00000"/>
                </a:solidFill>
              </a:rPr>
              <a:t>Набор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ограничений</a:t>
            </a:r>
            <a:r>
              <a:rPr lang="ru-RU" sz="1600" b="1" dirty="0"/>
              <a:t> (необязательный) – для поддержки целостности данных, гарантирующих корректность используемых данных.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2112" y="5324298"/>
            <a:ext cx="863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Концептуальное проектирование </a:t>
            </a:r>
            <a:r>
              <a:rPr lang="ru-RU" sz="1600" b="1" dirty="0"/>
              <a:t>начинается с анализа предметной области, включает анализ концептуальных требований и информационных потребностей, выявление информационных объектов и связей между ними, построение </a:t>
            </a:r>
            <a:r>
              <a:rPr lang="ru-RU" sz="1600" b="1" dirty="0">
                <a:solidFill>
                  <a:srgbClr val="C00000"/>
                </a:solidFill>
              </a:rPr>
              <a:t>концептуальной модели (схемы) данных</a:t>
            </a:r>
            <a:r>
              <a:rPr lang="ru-RU" sz="1600" b="1" dirty="0"/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84" y="1690336"/>
            <a:ext cx="3503612" cy="35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Диаграммы «Сущность-связь»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7202" y="1835319"/>
            <a:ext cx="8754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Термин </a:t>
            </a:r>
            <a:r>
              <a:rPr lang="ru-RU" sz="1600" b="1" dirty="0">
                <a:solidFill>
                  <a:srgbClr val="C00000"/>
                </a:solidFill>
              </a:rPr>
              <a:t>«сущность» (</a:t>
            </a:r>
            <a:r>
              <a:rPr lang="ru-RU" sz="1600" b="1" dirty="0" err="1">
                <a:solidFill>
                  <a:srgbClr val="C00000"/>
                </a:solidFill>
              </a:rPr>
              <a:t>entity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обычно используется в теории баз данных для </a:t>
            </a:r>
            <a:r>
              <a:rPr lang="ru-RU" sz="1600" b="1" dirty="0" smtClean="0"/>
              <a:t>обозначения любого </a:t>
            </a:r>
            <a:r>
              <a:rPr lang="ru-RU" sz="1600" b="1" dirty="0"/>
              <a:t>отличимого объекта, который может быть представлен в базе данных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8088" y="2420094"/>
            <a:ext cx="8732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Сущность</a:t>
            </a:r>
            <a:r>
              <a:rPr lang="ru-RU" sz="1600" b="1" dirty="0"/>
              <a:t> — это то, о чем необходимо записывать информацию. Отсюда следует, что сущности (а значит, и связи) имеют некоторые </a:t>
            </a:r>
            <a:r>
              <a:rPr lang="ru-RU" sz="1600" b="1" dirty="0">
                <a:solidFill>
                  <a:srgbClr val="C00000"/>
                </a:solidFill>
              </a:rPr>
              <a:t>свойства (properties)</a:t>
            </a:r>
            <a:r>
              <a:rPr lang="ru-RU" sz="1600" b="1" dirty="0"/>
              <a:t>, соответствующие тем данным о них, которые мы желаем записать</a:t>
            </a:r>
            <a:r>
              <a:rPr lang="ru-RU" sz="1600" b="1" dirty="0" smtClean="0"/>
              <a:t>.</a:t>
            </a:r>
            <a:endParaRPr lang="en-US" sz="16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3" y="3369581"/>
            <a:ext cx="7785201" cy="267330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38089" y="1270042"/>
            <a:ext cx="87327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Концептуальную модель (схему) базы данных удобно отображать с помощью </a:t>
            </a:r>
            <a:r>
              <a:rPr lang="ru-RU" sz="1600" b="1" dirty="0" smtClean="0">
                <a:solidFill>
                  <a:srgbClr val="C00000"/>
                </a:solidFill>
              </a:rPr>
              <a:t>диаграмм «Сущность-связь» (</a:t>
            </a:r>
            <a:r>
              <a:rPr lang="en-US" sz="1600" b="1" dirty="0" smtClean="0">
                <a:solidFill>
                  <a:srgbClr val="C00000"/>
                </a:solidFill>
              </a:rPr>
              <a:t>ERD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5346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Типы связей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9" y="1367544"/>
            <a:ext cx="5170082" cy="458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617" y="1367544"/>
            <a:ext cx="2019048" cy="110476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306531" y="2428755"/>
            <a:ext cx="3789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Каждая связь может иметь одну из двух </a:t>
            </a:r>
            <a:r>
              <a:rPr lang="ru-RU" sz="1600" b="1" dirty="0">
                <a:solidFill>
                  <a:srgbClr val="C00000"/>
                </a:solidFill>
              </a:rPr>
              <a:t>модальностей связи</a:t>
            </a:r>
            <a:r>
              <a:rPr lang="ru-RU" sz="1600" b="1" dirty="0"/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53" y="2972260"/>
            <a:ext cx="1019175" cy="7239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44319" y="3654889"/>
            <a:ext cx="37142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Модальность </a:t>
            </a:r>
            <a:r>
              <a:rPr lang="ru-RU" sz="1600" b="1" dirty="0" smtClean="0">
                <a:solidFill>
                  <a:srgbClr val="C00000"/>
                </a:solidFill>
              </a:rPr>
              <a:t>«может» </a:t>
            </a:r>
            <a:r>
              <a:rPr lang="ru-RU" sz="1600" b="1" dirty="0"/>
              <a:t>означает, что экземпляр одной сущности может быть связан с одним или несколькими экземплярами другой сущности, а может быть и не связан ни с одним экземпляром.</a:t>
            </a:r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Модальность </a:t>
            </a:r>
            <a:r>
              <a:rPr lang="ru-RU" sz="1600" b="1" dirty="0" smtClean="0">
                <a:solidFill>
                  <a:srgbClr val="C00000"/>
                </a:solidFill>
              </a:rPr>
              <a:t>«должен» </a:t>
            </a:r>
            <a:r>
              <a:rPr lang="ru-RU" sz="1600" b="1" dirty="0"/>
              <a:t>означает, что экземпляр одной сущности обязан быть связан не менее чем с одним экземпляром другой сущности.</a:t>
            </a:r>
          </a:p>
        </p:txBody>
      </p:sp>
    </p:spTree>
    <p:extLst>
      <p:ext uri="{BB962C8B-B14F-4D97-AF65-F5344CB8AC3E}">
        <p14:creationId xmlns:p14="http://schemas.microsoft.com/office/powerpoint/2010/main" val="32611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Инструментарий для создания схем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884465"/>
              </p:ext>
            </p:extLst>
          </p:nvPr>
        </p:nvGraphicFramePr>
        <p:xfrm>
          <a:off x="138088" y="1821415"/>
          <a:ext cx="4253888" cy="220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Image" r:id="rId6" imgW="17345880" imgH="8787240" progId="Photoshop.Image.10">
                  <p:embed/>
                </p:oleObj>
              </mc:Choice>
              <mc:Fallback>
                <p:oleObj name="Image" r:id="rId6" imgW="17345880" imgH="878724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088" y="1821415"/>
                        <a:ext cx="4253888" cy="2208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38088" y="1399020"/>
            <a:ext cx="26245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/>
              <a:t>https://www.lucidchart.com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45" y="1924191"/>
            <a:ext cx="3087660" cy="211284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606905" y="135011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b="1" dirty="0"/>
              <a:t>https://www2.navicat.com/ru/products/navicat-data-modeler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88" y="4419132"/>
            <a:ext cx="1993072" cy="1689959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2229206" y="5094834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MS Visio</a:t>
            </a:r>
            <a:endParaRPr lang="ru-RU" sz="1600" b="1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56" y="4604408"/>
            <a:ext cx="2847492" cy="160171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933786" y="5220599"/>
            <a:ext cx="2065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/>
              <a:t>https://pgmodeler.io/</a:t>
            </a:r>
          </a:p>
        </p:txBody>
      </p:sp>
    </p:spTree>
    <p:extLst>
      <p:ext uri="{BB962C8B-B14F-4D97-AF65-F5344CB8AC3E}">
        <p14:creationId xmlns:p14="http://schemas.microsoft.com/office/powerpoint/2010/main" val="379830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Нотация Чена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8088" y="1328738"/>
            <a:ext cx="8844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Эта </a:t>
            </a:r>
            <a:r>
              <a:rPr lang="ru-RU" sz="1600" b="1" dirty="0"/>
              <a:t>нотация была представлена </a:t>
            </a:r>
            <a:r>
              <a:rPr lang="ru-RU" sz="1600" b="1" dirty="0">
                <a:solidFill>
                  <a:srgbClr val="C00000"/>
                </a:solidFill>
              </a:rPr>
              <a:t>Питером </a:t>
            </a:r>
            <a:r>
              <a:rPr lang="ru-RU" sz="1600" b="1" dirty="0" err="1">
                <a:solidFill>
                  <a:srgbClr val="C00000"/>
                </a:solidFill>
              </a:rPr>
              <a:t>Ченом</a:t>
            </a:r>
            <a:r>
              <a:rPr lang="ru-RU" sz="1600" b="1" dirty="0"/>
              <a:t>, являющимся одним из основоположников реляционных баз данных, </a:t>
            </a:r>
            <a:r>
              <a:rPr lang="ru-RU" sz="1600" b="1" dirty="0" smtClean="0"/>
              <a:t>использовалась для абстрактного представления </a:t>
            </a:r>
            <a:r>
              <a:rPr lang="ru-RU" sz="1600" b="1" dirty="0"/>
              <a:t>на логическом и концептуальном уровнях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2" y="1803147"/>
            <a:ext cx="6461137" cy="329114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09241" y="5050630"/>
            <a:ext cx="8915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При построении концептуальной модели в нотации Чена разработчику необходимо указать несколько основных составляющих: </a:t>
            </a:r>
            <a:r>
              <a:rPr lang="ru-RU" sz="1600" b="1" dirty="0">
                <a:solidFill>
                  <a:srgbClr val="C00000"/>
                </a:solidFill>
              </a:rPr>
              <a:t>объекты, их атрибутивный состав, связи между ними, свойства связей но смысловому наполнению и мощности (кардинальности)</a:t>
            </a:r>
            <a:r>
              <a:rPr lang="ru-RU" sz="1600" b="1" dirty="0"/>
              <a:t>.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31688" y="4219633"/>
            <a:ext cx="6701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Кардинальность </a:t>
            </a:r>
            <a:r>
              <a:rPr lang="ru-RU" sz="1600" b="1" dirty="0">
                <a:solidFill>
                  <a:srgbClr val="C00000"/>
                </a:solidFill>
              </a:rPr>
              <a:t>(со стороны каждой сущности) </a:t>
            </a:r>
            <a:r>
              <a:rPr lang="ru-RU" sz="1600" b="1" dirty="0"/>
              <a:t>считается как максимальное кол-во раз, которые данная сущность может входить в </a:t>
            </a:r>
            <a:r>
              <a:rPr lang="ru-RU" sz="1600" b="1" dirty="0" smtClean="0"/>
              <a:t>отношение минимальная </a:t>
            </a:r>
            <a:r>
              <a:rPr lang="ru-RU" sz="1600" b="1" dirty="0"/>
              <a:t>: 0 - необязательная </a:t>
            </a:r>
            <a:r>
              <a:rPr lang="ru-RU" sz="1600" b="1" dirty="0" smtClean="0"/>
              <a:t>связь, 1 – обязательная.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3928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Нотация Мартина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64" y="1328738"/>
            <a:ext cx="5180211" cy="489622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8088" y="1281374"/>
            <a:ext cx="35742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Список атрибутов приводится внутри прямоугольника, обозначающего </a:t>
            </a:r>
            <a:r>
              <a:rPr lang="ru-RU" sz="1600" b="1" dirty="0">
                <a:solidFill>
                  <a:srgbClr val="C00000"/>
                </a:solidFill>
              </a:rPr>
              <a:t>сущность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Ключевые </a:t>
            </a:r>
            <a:r>
              <a:rPr lang="ru-RU" sz="1600" b="1" dirty="0">
                <a:solidFill>
                  <a:srgbClr val="C00000"/>
                </a:solidFill>
              </a:rPr>
              <a:t>атрибуты</a:t>
            </a:r>
            <a:r>
              <a:rPr lang="ru-RU" sz="1600" b="1" dirty="0"/>
              <a:t> </a:t>
            </a:r>
            <a:r>
              <a:rPr lang="ru-RU" sz="1600" b="1" dirty="0" smtClean="0"/>
              <a:t>подчеркиваются (отображаются жирным).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Связи </a:t>
            </a:r>
            <a:r>
              <a:rPr lang="ru-RU" sz="1600" b="1" dirty="0"/>
              <a:t>изображаются линиями, соединяющими сущности, </a:t>
            </a:r>
            <a:endParaRPr lang="ru-RU" sz="1600" b="1" dirty="0" smtClean="0"/>
          </a:p>
          <a:p>
            <a:pPr algn="just"/>
            <a:r>
              <a:rPr lang="ru-RU" sz="1600" b="1" dirty="0" smtClean="0"/>
              <a:t>вид </a:t>
            </a:r>
            <a:r>
              <a:rPr lang="ru-RU" sz="1600" b="1" dirty="0"/>
              <a:t>линии в месте соединения с сущностью определяет </a:t>
            </a:r>
            <a:r>
              <a:rPr lang="ru-RU" sz="1600" b="1" dirty="0">
                <a:solidFill>
                  <a:srgbClr val="C00000"/>
                </a:solidFill>
              </a:rPr>
              <a:t>кардинальность </a:t>
            </a:r>
            <a:r>
              <a:rPr lang="ru-RU" sz="1600" b="1" dirty="0" smtClean="0">
                <a:solidFill>
                  <a:srgbClr val="C00000"/>
                </a:solidFill>
              </a:rPr>
              <a:t>связи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sp>
        <p:nvSpPr>
          <p:cNvPr id="4" name="AutoShape 3" descr="C:\Users\%D0%A1%D0%B5%D1%80%D0%B3%D0%B5%D0%B9\Desktop\%D0%9C%D0%BE%D0%B4%D0%B5%D0%BB%D1%8C '%D1%81%D1%83%D1%89%D0%BD%D0%BE%D1%81%D1%82%D1%8C-%D1%81%D0%B2%D1%8F%D0%B7%D1%8C'_files\image149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C:\Users\%D0%A1%D0%B5%D1%80%D0%B3%D0%B5%D0%B9\Desktop\%D0%9C%D0%BE%D0%B4%D0%B5%D0%BB%D1%8C '%D1%81%D1%83%D1%89%D0%BD%D0%BE%D1%81%D1%82%D1%8C-%D1%81%D0%B2%D1%8F%D0%B7%D1%8C'_files\image53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5" descr="C:\Users\%D0%A1%D0%B5%D1%80%D0%B3%D0%B5%D0%B9\Desktop\%D0%9C%D0%BE%D0%B4%D0%B5%D0%BB%D1%8C '%D1%81%D1%83%D1%89%D0%BD%D0%BE%D1%81%D1%82%D1%8C-%D1%81%D0%B2%D1%8F%D0%B7%D1%8C'_files\image54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6" descr="C:\Users\%D0%A1%D0%B5%D1%80%D0%B3%D0%B5%D0%B9\Desktop\%D0%9C%D0%BE%D0%B4%D0%B5%D0%BB%D1%8C '%D1%81%D1%83%D1%89%D0%BD%D0%BE%D1%81%D1%82%D1%8C-%D1%81%D0%B2%D1%8F%D0%B7%D1%8C'_files\image55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7" descr="C:\Users\%D0%A1%D0%B5%D1%80%D0%B3%D0%B5%D0%B9\Desktop\%D0%9C%D0%BE%D0%B4%D0%B5%D0%BB%D1%8C '%D1%81%D1%83%D1%89%D0%BD%D0%BE%D1%81%D1%82%D1%8C-%D1%81%D0%B2%D1%8F%D0%B7%D1%8C'_files\image56.gif"/>
          <p:cNvSpPr>
            <a:spLocks noChangeAspect="1" noChangeArrowheads="1"/>
          </p:cNvSpPr>
          <p:nvPr/>
        </p:nvSpPr>
        <p:spPr bwMode="auto">
          <a:xfrm>
            <a:off x="457200" y="2582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AutoShape 2" descr="C:\Users\%D0%A1%D0%B5%D1%80%D0%B3%D0%B5%D0%B9\Desktop\%D0%9C%D0%BE%D0%B4%D0%B5%D0%BB%D1%8C '%D1%81%D1%83%D1%89%D0%BD%D0%BE%D1%81%D1%82%D1%8C-%D1%81%D0%B2%D1%8F%D0%B7%D1%8C'_files\image148.gif"/>
          <p:cNvSpPr>
            <a:spLocks noChangeAspect="1" noChangeArrowheads="1"/>
          </p:cNvSpPr>
          <p:nvPr/>
        </p:nvSpPr>
        <p:spPr bwMode="auto">
          <a:xfrm>
            <a:off x="4067175" y="243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79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Нотация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IDEF1X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8089" y="1328738"/>
            <a:ext cx="344378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Список </a:t>
            </a:r>
            <a:r>
              <a:rPr lang="ru-RU" sz="1600" b="1" dirty="0">
                <a:solidFill>
                  <a:srgbClr val="C00000"/>
                </a:solidFill>
              </a:rPr>
              <a:t>атрибутов </a:t>
            </a:r>
            <a:r>
              <a:rPr lang="ru-RU" sz="1600" b="1" dirty="0"/>
              <a:t>приводится внутри прямоугольника, обозначающего сущность. </a:t>
            </a:r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 smtClean="0"/>
              <a:t>Атрибуты</a:t>
            </a:r>
            <a:r>
              <a:rPr lang="ru-RU" sz="1600" b="1" dirty="0"/>
              <a:t>, составляющие </a:t>
            </a:r>
            <a:r>
              <a:rPr lang="ru-RU" sz="1600" b="1" dirty="0">
                <a:solidFill>
                  <a:srgbClr val="C00000"/>
                </a:solidFill>
              </a:rPr>
              <a:t>ключ сущности</a:t>
            </a:r>
            <a:r>
              <a:rPr lang="ru-RU" sz="1600" b="1" dirty="0"/>
              <a:t>, группируются в верхней части прямоугольника и отделяются горизонтальной </a:t>
            </a:r>
            <a:r>
              <a:rPr lang="ru-RU" sz="1600" b="1" dirty="0" smtClean="0"/>
              <a:t>чертой</a:t>
            </a:r>
            <a:r>
              <a:rPr lang="en-US" sz="1600" b="1" dirty="0"/>
              <a:t> </a:t>
            </a:r>
            <a:r>
              <a:rPr lang="en-US" sz="1600" b="1" dirty="0" smtClean="0"/>
              <a:t>(</a:t>
            </a:r>
            <a:r>
              <a:rPr lang="ru-RU" sz="1600" b="1" dirty="0" smtClean="0"/>
              <a:t>помечаются</a:t>
            </a:r>
            <a:r>
              <a:rPr lang="en-US" sz="1600" b="1" dirty="0" smtClean="0"/>
              <a:t>)</a:t>
            </a:r>
            <a:r>
              <a:rPr lang="ru-RU" sz="1600" b="1" dirty="0" smtClean="0"/>
              <a:t>.</a:t>
            </a:r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</p:txBody>
      </p:sp>
      <p:pic>
        <p:nvPicPr>
          <p:cNvPr id="3074" name="Picture 2" descr="http://conceptdraw.com/How-To-Guide/picture/SOFTWARE-DEVELOPMENT-ERD-Entity-Relationship-Model-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68" y="1332542"/>
            <a:ext cx="5509439" cy="480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14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Концептуальная и физическая схема БД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700" y="1358724"/>
            <a:ext cx="9060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В </a:t>
            </a:r>
            <a:r>
              <a:rPr lang="ru-RU" sz="1600" b="1" dirty="0" smtClean="0">
                <a:solidFill>
                  <a:srgbClr val="C00000"/>
                </a:solidFill>
              </a:rPr>
              <a:t>концептуальной диаграмме </a:t>
            </a:r>
            <a:r>
              <a:rPr lang="ru-RU" sz="1600" b="1" dirty="0"/>
              <a:t>не </a:t>
            </a:r>
            <a:r>
              <a:rPr lang="ru-RU" sz="1600" b="1" dirty="0" smtClean="0"/>
              <a:t>учитываются </a:t>
            </a:r>
            <a:r>
              <a:rPr lang="ru-RU" sz="1600" b="1" dirty="0"/>
              <a:t>особенности конкретной </a:t>
            </a:r>
            <a:r>
              <a:rPr lang="ru-RU" sz="1600" b="1" dirty="0" smtClean="0"/>
              <a:t>СУБД, но по ней можно </a:t>
            </a:r>
            <a:r>
              <a:rPr lang="ru-RU" sz="1600" b="1" dirty="0"/>
              <a:t>построить </a:t>
            </a:r>
            <a:r>
              <a:rPr lang="ru-RU" sz="1600" b="1" dirty="0">
                <a:solidFill>
                  <a:srgbClr val="C00000"/>
                </a:solidFill>
              </a:rPr>
              <a:t>физическую диаграмму</a:t>
            </a:r>
            <a:r>
              <a:rPr lang="ru-RU" sz="1600" b="1" dirty="0"/>
              <a:t>, </a:t>
            </a:r>
            <a:r>
              <a:rPr lang="ru-RU" sz="1600" b="1" dirty="0" smtClean="0"/>
              <a:t>в которой, например, будут учитываться </a:t>
            </a:r>
            <a:r>
              <a:rPr lang="ru-RU" sz="1600" b="1" dirty="0"/>
              <a:t>допустимые </a:t>
            </a:r>
            <a:r>
              <a:rPr lang="ru-RU" sz="1600" b="1" dirty="0" smtClean="0"/>
              <a:t>типы СУБД, </a:t>
            </a:r>
            <a:r>
              <a:rPr lang="ru-RU" sz="1600" b="1" dirty="0"/>
              <a:t>наименования полей и таблиц, ограничения целостности и т.п.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6" y="2344926"/>
            <a:ext cx="3914775" cy="34671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88" y="2511613"/>
            <a:ext cx="44577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8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18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Задание № </a:t>
            </a:r>
            <a:r>
              <a:rPr lang="ru-RU" sz="1600" b="1" dirty="0" smtClean="0">
                <a:solidFill>
                  <a:srgbClr val="C00000"/>
                </a:solidFill>
              </a:rPr>
              <a:t>2. </a:t>
            </a:r>
          </a:p>
          <a:p>
            <a:endParaRPr lang="ru-RU" sz="1600" b="1" dirty="0">
              <a:solidFill>
                <a:srgbClr val="C00000"/>
              </a:solidFill>
            </a:endParaRPr>
          </a:p>
          <a:p>
            <a:pPr algn="just"/>
            <a:r>
              <a:rPr lang="ru-RU" sz="1600" b="1" dirty="0"/>
              <a:t>Используя набор атрибутов сущностей предметной области БАНК, составить диаграмму «сущность-связь» (</a:t>
            </a:r>
            <a:r>
              <a:rPr lang="en-US" sz="1600" b="1" dirty="0" smtClean="0"/>
              <a:t>ER</a:t>
            </a:r>
            <a:r>
              <a:rPr lang="ru-RU" sz="1600" b="1" dirty="0" smtClean="0"/>
              <a:t>) и физическую диаграмму БД.</a:t>
            </a:r>
            <a:endParaRPr lang="ru-RU" sz="1600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/>
          </p:nvPr>
        </p:nvGraphicFramePr>
        <p:xfrm>
          <a:off x="860882" y="2618892"/>
          <a:ext cx="7400466" cy="2760060"/>
        </p:xfrm>
        <a:graphic>
          <a:graphicData uri="http://schemas.openxmlformats.org/drawingml/2006/table">
            <a:tbl>
              <a:tblPr/>
              <a:tblGrid>
                <a:gridCol w="281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4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9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Arial"/>
                        </a:rPr>
                        <a:t>МЕНЕДЖЕР</a:t>
                      </a:r>
                      <a:endParaRPr lang="ru-RU" sz="1600" dirty="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Arial"/>
                        </a:rPr>
                        <a:t>ФИЛИАЛ</a:t>
                      </a:r>
                      <a:endParaRPr lang="ru-RU" sz="160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Номер менеджера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ru-RU" sz="1600" b="1" dirty="0">
                          <a:effectLst/>
                        </a:rPr>
                        <a:t>НМ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Номер филиала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ru-RU" sz="1600" b="1" dirty="0">
                          <a:effectLst/>
                        </a:rPr>
                        <a:t>НФ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Стаж работы (СТАЖ)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74520" algn="l"/>
                        </a:tabLst>
                      </a:pPr>
                      <a:r>
                        <a:rPr lang="ru-RU" sz="1600" dirty="0">
                          <a:effectLst/>
                        </a:rPr>
                        <a:t>Адрес филиала (АДР_Ф)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Специальность (СПЕЦ)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600">
                        <a:effectLst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600">
                        <a:effectLst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Arial"/>
                        </a:rPr>
                        <a:t>КЛИЕНТ</a:t>
                      </a:r>
                      <a:endParaRPr lang="ru-RU" sz="1600" dirty="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Arial"/>
                        </a:rPr>
                        <a:t>СЧЕТ</a:t>
                      </a:r>
                      <a:endParaRPr lang="ru-RU" sz="160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Номер клиента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ru-RU" sz="1600" b="1" dirty="0">
                          <a:effectLst/>
                        </a:rPr>
                        <a:t>НК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</a:rPr>
                        <a:t>Номер счета</a:t>
                      </a:r>
                      <a:r>
                        <a:rPr lang="ru-RU" sz="1600">
                          <a:effectLst/>
                        </a:rPr>
                        <a:t> (</a:t>
                      </a:r>
                      <a:r>
                        <a:rPr lang="ru-RU" sz="1600" b="1">
                          <a:effectLst/>
                        </a:rPr>
                        <a:t>НС</a:t>
                      </a:r>
                      <a:r>
                        <a:rPr lang="ru-RU" sz="1600"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Ф.И.О. клиента (ФИО_К)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Тип счета (ТИП)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Социальное положение (СОЦ)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Остаток на счете (ОСТ)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Адрес клиента (АДР_К)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6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19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41436" y="3158964"/>
            <a:ext cx="8596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МОДЕЛИ ДАННЫХ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007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92" y="0"/>
            <a:ext cx="36190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11592" y="2990137"/>
            <a:ext cx="6114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ПОНЯТИЕ БАЗЫ ДАННЫХ (БД)</a:t>
            </a:r>
          </a:p>
        </p:txBody>
      </p:sp>
    </p:spTree>
    <p:extLst>
      <p:ext uri="{BB962C8B-B14F-4D97-AF65-F5344CB8AC3E}">
        <p14:creationId xmlns:p14="http://schemas.microsoft.com/office/powerpoint/2010/main" val="26376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Модели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05342"/>
            <a:ext cx="8844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Существуют </a:t>
            </a:r>
            <a:r>
              <a:rPr lang="ru-RU" sz="1600" b="1" dirty="0"/>
              <a:t>три основных типа </a:t>
            </a:r>
            <a:r>
              <a:rPr lang="ru-RU" sz="1600" b="1" dirty="0" smtClean="0">
                <a:solidFill>
                  <a:srgbClr val="C00000"/>
                </a:solidFill>
              </a:rPr>
              <a:t>представлений</a:t>
            </a:r>
            <a:r>
              <a:rPr lang="ru-RU" sz="1600" b="1" dirty="0" smtClean="0"/>
              <a:t> </a:t>
            </a:r>
            <a:r>
              <a:rPr lang="ru-RU" sz="1600" b="1" dirty="0"/>
              <a:t>моделей </a:t>
            </a:r>
            <a:r>
              <a:rPr lang="ru-RU" sz="1600" b="1" dirty="0" smtClean="0"/>
              <a:t>данных: </a:t>
            </a:r>
            <a:endParaRPr lang="ru-RU" sz="1600" b="1" dirty="0"/>
          </a:p>
          <a:p>
            <a:r>
              <a:rPr lang="ru-RU" sz="1600" b="1" dirty="0" smtClean="0"/>
              <a:t>- </a:t>
            </a:r>
            <a:r>
              <a:rPr lang="ru-RU" sz="1600" b="1" dirty="0">
                <a:solidFill>
                  <a:srgbClr val="C00000"/>
                </a:solidFill>
              </a:rPr>
              <a:t>иерархическая модель данных </a:t>
            </a:r>
            <a:r>
              <a:rPr lang="ru-RU" sz="1600" b="1" dirty="0"/>
              <a:t>(</a:t>
            </a:r>
            <a:r>
              <a:rPr lang="ru-RU" sz="1600" b="1" i="1" dirty="0" err="1"/>
              <a:t>hierarchical</a:t>
            </a:r>
            <a:r>
              <a:rPr lang="ru-RU" sz="1600" b="1" i="1" dirty="0"/>
              <a:t> data model</a:t>
            </a:r>
            <a:r>
              <a:rPr lang="ru-RU" sz="1600" b="1" dirty="0"/>
              <a:t>). </a:t>
            </a:r>
          </a:p>
          <a:p>
            <a:r>
              <a:rPr lang="ru-RU" sz="1600" b="1" dirty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сетевая </a:t>
            </a:r>
            <a:r>
              <a:rPr lang="ru-RU" sz="1600" b="1" dirty="0">
                <a:solidFill>
                  <a:srgbClr val="C00000"/>
                </a:solidFill>
              </a:rPr>
              <a:t>модель данных </a:t>
            </a:r>
            <a:r>
              <a:rPr lang="ru-RU" sz="1600" b="1" dirty="0"/>
              <a:t>(</a:t>
            </a:r>
            <a:r>
              <a:rPr lang="ru-RU" sz="1600" b="1" i="1" dirty="0" err="1"/>
              <a:t>network</a:t>
            </a:r>
            <a:r>
              <a:rPr lang="ru-RU" sz="1600" b="1" i="1" dirty="0"/>
              <a:t> data model</a:t>
            </a:r>
            <a:r>
              <a:rPr lang="ru-RU" sz="1600" b="1" dirty="0"/>
              <a:t>), </a:t>
            </a:r>
            <a:endParaRPr lang="ru-RU" sz="1600" b="1" dirty="0" smtClean="0"/>
          </a:p>
          <a:p>
            <a:r>
              <a:rPr lang="ru-RU" sz="1600" b="1" dirty="0"/>
              <a:t>- </a:t>
            </a:r>
            <a:r>
              <a:rPr lang="ru-RU" sz="1600" b="1" dirty="0" smtClean="0">
                <a:solidFill>
                  <a:srgbClr val="C00000"/>
                </a:solidFill>
              </a:rPr>
              <a:t>реляционная </a:t>
            </a:r>
            <a:r>
              <a:rPr lang="ru-RU" sz="1600" b="1" dirty="0">
                <a:solidFill>
                  <a:srgbClr val="C00000"/>
                </a:solidFill>
              </a:rPr>
              <a:t>модель данных </a:t>
            </a:r>
            <a:r>
              <a:rPr lang="ru-RU" sz="1600" b="1" dirty="0"/>
              <a:t>(</a:t>
            </a:r>
            <a:r>
              <a:rPr lang="ru-RU" sz="1600" b="1" i="1" dirty="0" err="1"/>
              <a:t>relational</a:t>
            </a:r>
            <a:r>
              <a:rPr lang="ru-RU" sz="1600" b="1" i="1" dirty="0"/>
              <a:t> data model</a:t>
            </a:r>
            <a:r>
              <a:rPr lang="ru-RU" sz="1600" b="1" dirty="0" smtClean="0"/>
              <a:t>).</a:t>
            </a:r>
            <a:endParaRPr lang="ru-RU" sz="1600" b="1" dirty="0"/>
          </a:p>
        </p:txBody>
      </p:sp>
      <p:pic>
        <p:nvPicPr>
          <p:cNvPr id="9" name="Picture 2" descr="http://www.ibm.com/developerworks/library/x-matters8/rela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84" y="1684322"/>
            <a:ext cx="3531804" cy="21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75" y="3969073"/>
            <a:ext cx="5288194" cy="221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&amp;Pcy;&amp;rcy;&amp;icy;&amp;mcy;&amp;iecy;&amp;rcy; &amp;pcy;&amp;rcy;&amp;ocy;&amp;icy;&amp;zcy;&amp;vcy;&amp;ocy;&amp;dcy;&amp;ncy;&amp;ocy;&amp;jcy; &amp;icy;&amp;iecy;&amp;rcy;&amp;acy;&amp;rcy;&amp;khcy;&amp;icy;&amp;icy; &amp;ocy;&amp;tcy; &amp;ucy;&amp;zcy;&amp;lcy;&amp;acy; «&amp;Gcy;&amp;ocy;&amp;rcy;&amp;ncy;&amp;ycy;&amp;jcy; &amp;vcy;&amp;iecy;&amp;lcy;&amp;ocy;&amp;scy;&amp;icy;&amp;pcy;&amp;iecy;&amp;dcy;»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9" y="2515185"/>
            <a:ext cx="2234390" cy="36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Иерархическая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138088" y="1268902"/>
            <a:ext cx="686423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Одной из первых моделей данных была иерархическая модель, предложенная компанией IBM в конце 1960-х гг. в С</a:t>
            </a:r>
            <a:r>
              <a:rPr lang="ru-RU" sz="1600" b="1" dirty="0">
                <a:solidFill>
                  <a:srgbClr val="C00000"/>
                </a:solidFill>
              </a:rPr>
              <a:t>УБД IMS (Information Management System)</a:t>
            </a:r>
            <a:r>
              <a:rPr lang="ru-RU" sz="1600" b="1" dirty="0"/>
              <a:t>. Такая модель данных представляется </a:t>
            </a:r>
            <a:r>
              <a:rPr lang="ru-RU" sz="1600" b="1" dirty="0">
                <a:solidFill>
                  <a:srgbClr val="C00000"/>
                </a:solidFill>
              </a:rPr>
              <a:t>набором деревьев</a:t>
            </a:r>
            <a:r>
              <a:rPr lang="ru-RU" sz="1600" b="1" dirty="0"/>
              <a:t>, связанных друг с другом по принципу построения иерархических структур</a:t>
            </a:r>
            <a:r>
              <a:rPr lang="ru-RU" sz="1600" b="1" dirty="0" smtClean="0"/>
              <a:t>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17714" y="3735942"/>
            <a:ext cx="41581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них допускается вложенность типов, каждый из которых находится на некотором уровне. </a:t>
            </a:r>
            <a:r>
              <a:rPr lang="ru-RU" sz="1600" b="1" dirty="0">
                <a:solidFill>
                  <a:srgbClr val="C00000"/>
                </a:solidFill>
              </a:rPr>
              <a:t>Тип «узел» является составным</a:t>
            </a:r>
            <a:r>
              <a:rPr lang="ru-RU" sz="1600" b="1" dirty="0"/>
              <a:t>. Он включает в себя ссылки на подобъекты («поддеревья»), каждый из которых, и свою очередь, является типом «узел» с другими вложенными объектами. Каждое «дерево» состоит из одного «корневого» объекта (узла) и упорядоченного набора (возможно, пустого) подчиненных узлов</a:t>
            </a:r>
            <a:r>
              <a:rPr lang="ru-RU" sz="1600" b="1" dirty="0" smtClean="0"/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921510" y="2665455"/>
            <a:ext cx="4150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современных информационных системах такими иерархическими моделями данных пользуются при составлении структур в </a:t>
            </a:r>
            <a:r>
              <a:rPr lang="ru-RU" sz="1600" b="1" dirty="0">
                <a:solidFill>
                  <a:srgbClr val="C00000"/>
                </a:solidFill>
              </a:rPr>
              <a:t>формате </a:t>
            </a:r>
            <a:r>
              <a:rPr lang="ru-RU" sz="1600" b="1" dirty="0" smtClean="0">
                <a:solidFill>
                  <a:srgbClr val="C00000"/>
                </a:solidFill>
              </a:rPr>
              <a:t>XML</a:t>
            </a:r>
            <a:r>
              <a:rPr lang="en-US" sz="1600" b="1" dirty="0" smtClean="0">
                <a:solidFill>
                  <a:srgbClr val="C00000"/>
                </a:solidFill>
              </a:rPr>
              <a:t> (JSON)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0" y="2592341"/>
            <a:ext cx="4800600" cy="342900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44" y="1332068"/>
            <a:ext cx="1647126" cy="137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1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Иерархическая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Для организации физического размещения иерархических данных в памяти </a:t>
            </a:r>
            <a:r>
              <a:rPr lang="ru-RU" sz="1600" b="1" dirty="0" smtClean="0"/>
              <a:t>могут </a:t>
            </a:r>
            <a:r>
              <a:rPr lang="ru-RU" sz="1600" b="1" dirty="0"/>
              <a:t>использоваться следующие группы методов: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представление </a:t>
            </a:r>
            <a:r>
              <a:rPr lang="ru-RU" sz="1600" b="1" dirty="0">
                <a:solidFill>
                  <a:srgbClr val="C00000"/>
                </a:solidFill>
              </a:rPr>
              <a:t>линейным списком с последовательным распределением памяти </a:t>
            </a:r>
            <a:r>
              <a:rPr lang="ru-RU" sz="1600" b="1" dirty="0"/>
              <a:t>(адресная арифметика, левосписковые структуры);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представление </a:t>
            </a:r>
            <a:r>
              <a:rPr lang="ru-RU" sz="1600" b="1" dirty="0">
                <a:solidFill>
                  <a:srgbClr val="C00000"/>
                </a:solidFill>
              </a:rPr>
              <a:t>связными линейными списками </a:t>
            </a:r>
            <a:r>
              <a:rPr lang="ru-RU" sz="1600" b="1" dirty="0"/>
              <a:t>(методы, использующие указатели и справочники).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28576" y="3000139"/>
            <a:ext cx="8844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Организация данных в иерархической модели предполагает </a:t>
            </a:r>
            <a:r>
              <a:rPr lang="ru-RU" sz="1600" b="1" dirty="0">
                <a:solidFill>
                  <a:srgbClr val="C00000"/>
                </a:solidFill>
              </a:rPr>
              <a:t>обязательное сочетание родительского и дочернего объектов данных</a:t>
            </a:r>
            <a:r>
              <a:rPr lang="ru-RU" sz="1600" b="1" dirty="0"/>
              <a:t>. Эти объекты данных характеризуются следующими структурными элементами: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46281" y="3895962"/>
            <a:ext cx="88440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атрибут</a:t>
            </a:r>
            <a:r>
              <a:rPr lang="ru-RU" sz="1600" b="1" dirty="0" smtClean="0"/>
              <a:t> </a:t>
            </a:r>
            <a:r>
              <a:rPr lang="ru-RU" sz="1600" b="1" dirty="0"/>
              <a:t>— </a:t>
            </a:r>
            <a:r>
              <a:rPr lang="ru-RU" sz="1600" b="1" dirty="0" smtClean="0"/>
              <a:t>наименьшая единица </a:t>
            </a:r>
            <a:r>
              <a:rPr lang="ru-RU" sz="1600" b="1" dirty="0"/>
              <a:t>элемента данных, </a:t>
            </a:r>
            <a:r>
              <a:rPr lang="ru-RU" sz="1600" b="1" dirty="0" smtClean="0"/>
              <a:t>обозначающая </a:t>
            </a:r>
            <a:r>
              <a:rPr lang="ru-RU" sz="1600" b="1" dirty="0"/>
              <a:t>функциональную сущность описываемого свойства объекта</a:t>
            </a:r>
            <a:r>
              <a:rPr lang="ru-RU" sz="1600" b="1" dirty="0" smtClean="0"/>
              <a:t>;</a:t>
            </a:r>
            <a:endParaRPr lang="en-US" sz="1600" b="1" dirty="0" smtClean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запись</a:t>
            </a:r>
            <a:r>
              <a:rPr lang="ru-RU" sz="1600" b="1" dirty="0" smtClean="0"/>
              <a:t> — группа </a:t>
            </a:r>
            <a:r>
              <a:rPr lang="ru-RU" sz="1600" b="1" dirty="0"/>
              <a:t>атрибутов, </a:t>
            </a:r>
            <a:r>
              <a:rPr lang="ru-RU" sz="1600" b="1" dirty="0" smtClean="0"/>
              <a:t>обозначающая </a:t>
            </a:r>
            <a:r>
              <a:rPr lang="ru-RU" sz="1600" b="1" dirty="0"/>
              <a:t>конкретный экземпляр описываемого объекта</a:t>
            </a:r>
            <a:r>
              <a:rPr lang="ru-RU" sz="1600" b="1" dirty="0" smtClean="0"/>
              <a:t>;</a:t>
            </a:r>
            <a:endParaRPr lang="en-US" sz="1600" b="1" dirty="0" smtClean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групповое </a:t>
            </a:r>
            <a:r>
              <a:rPr lang="ru-RU" sz="1600" b="1" dirty="0">
                <a:solidFill>
                  <a:srgbClr val="C00000"/>
                </a:solidFill>
              </a:rPr>
              <a:t>отношение </a:t>
            </a:r>
            <a:r>
              <a:rPr lang="ru-RU" sz="1600" b="1" dirty="0" smtClean="0"/>
              <a:t>— связь </a:t>
            </a:r>
            <a:r>
              <a:rPr lang="ru-RU" sz="1600" b="1" dirty="0"/>
              <a:t>между записями разных типов, которая отражает взаимодействие родительской и дочерней записей</a:t>
            </a:r>
            <a:r>
              <a:rPr lang="ru-RU" sz="1600" b="1" dirty="0" smtClean="0"/>
              <a:t>;</a:t>
            </a:r>
            <a:endParaRPr lang="en-US" sz="1600" b="1" dirty="0" smtClean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ключевой </a:t>
            </a:r>
            <a:r>
              <a:rPr lang="ru-RU" sz="1600" b="1" dirty="0">
                <a:solidFill>
                  <a:srgbClr val="C00000"/>
                </a:solidFill>
              </a:rPr>
              <a:t>элемент </a:t>
            </a:r>
            <a:r>
              <a:rPr lang="ru-RU" sz="1600" b="1" dirty="0" smtClean="0"/>
              <a:t>— атрибут, </a:t>
            </a:r>
            <a:r>
              <a:rPr lang="ru-RU" sz="1600" b="1" dirty="0"/>
              <a:t>который может содержать только уникальные значения для каждой записи.</a:t>
            </a:r>
          </a:p>
        </p:txBody>
      </p:sp>
    </p:spTree>
    <p:extLst>
      <p:ext uri="{BB962C8B-B14F-4D97-AF65-F5344CB8AC3E}">
        <p14:creationId xmlns:p14="http://schemas.microsoft.com/office/powerpoint/2010/main" val="31969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Иерархическая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66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Основное </a:t>
            </a:r>
            <a:r>
              <a:rPr lang="ru-RU" sz="1600" b="1" dirty="0"/>
              <a:t>правило контроля целостности формулируется следующим образом; </a:t>
            </a:r>
            <a:r>
              <a:rPr lang="ru-RU" sz="1600" b="1" dirty="0">
                <a:solidFill>
                  <a:srgbClr val="C00000"/>
                </a:solidFill>
              </a:rPr>
              <a:t>потомок не может существовать без родителя, а у некоторых родителей может не быть потомков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Механизмы </a:t>
            </a:r>
            <a:r>
              <a:rPr lang="ru-RU" sz="1600" b="1" dirty="0">
                <a:solidFill>
                  <a:srgbClr val="C00000"/>
                </a:solidFill>
              </a:rPr>
              <a:t>поддержания целостности связей </a:t>
            </a:r>
            <a:r>
              <a:rPr lang="ru-RU" sz="1600" b="1" dirty="0"/>
              <a:t>между записями различных деревьев </a:t>
            </a:r>
            <a:r>
              <a:rPr lang="ru-RU" sz="1600" b="1" dirty="0" smtClean="0">
                <a:solidFill>
                  <a:srgbClr val="C00000"/>
                </a:solidFill>
              </a:rPr>
              <a:t>отсутствуют</a:t>
            </a:r>
            <a:r>
              <a:rPr lang="ru-RU" sz="1600" b="1" dirty="0" smtClean="0"/>
              <a:t>, т.к. между </a:t>
            </a:r>
            <a:r>
              <a:rPr lang="ru-RU" sz="1600" b="1" dirty="0"/>
              <a:t>предками и потомками </a:t>
            </a:r>
            <a:r>
              <a:rPr lang="ru-RU" sz="1600" b="1" dirty="0">
                <a:solidFill>
                  <a:srgbClr val="C00000"/>
                </a:solidFill>
              </a:rPr>
              <a:t>автоматически поддерживается контроль целостности связей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</p:txBody>
      </p:sp>
      <p:sp>
        <p:nvSpPr>
          <p:cNvPr id="11" name="Text Box 52"/>
          <p:cNvSpPr txBox="1">
            <a:spLocks noChangeArrowheads="1"/>
          </p:cNvSpPr>
          <p:nvPr/>
        </p:nvSpPr>
        <p:spPr bwMode="auto">
          <a:xfrm>
            <a:off x="228576" y="2888928"/>
            <a:ext cx="859636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Достоинства: </a:t>
            </a:r>
            <a:r>
              <a:rPr lang="ru-RU" sz="1600" b="1" dirty="0" smtClean="0"/>
              <a:t>эффективное </a:t>
            </a:r>
            <a:r>
              <a:rPr lang="ru-RU" sz="1600" b="1" dirty="0"/>
              <a:t>использование памяти </a:t>
            </a:r>
            <a:r>
              <a:rPr lang="ru-RU" sz="1600" b="1" dirty="0" smtClean="0"/>
              <a:t>и </a:t>
            </a:r>
            <a:r>
              <a:rPr lang="ru-RU" sz="1600" b="1" dirty="0"/>
              <a:t>неплохие показатели времени выполнения основных операций над данными. Иерархическая модель данных удобна для работы с иерархически упорядоченной информацией.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>
                <a:solidFill>
                  <a:srgbClr val="C00000"/>
                </a:solidFill>
              </a:rPr>
              <a:t>:</a:t>
            </a:r>
            <a:r>
              <a:rPr lang="ru-RU" sz="1600" b="1" dirty="0"/>
              <a:t> </a:t>
            </a:r>
            <a:r>
              <a:rPr lang="ru-RU" sz="1600" b="1" dirty="0" smtClean="0"/>
              <a:t>громоздкость </a:t>
            </a:r>
            <a:r>
              <a:rPr lang="ru-RU" sz="1600" b="1" dirty="0"/>
              <a:t>для обработки информации с достаточно сложными логическими связями, а также сложность понимания для обычного пользователя. </a:t>
            </a:r>
            <a:r>
              <a:rPr lang="ru-RU" sz="1600" b="1" dirty="0" smtClean="0"/>
              <a:t>Возникает </a:t>
            </a:r>
            <a:r>
              <a:rPr lang="ru-RU" sz="1600" b="1" dirty="0"/>
              <a:t>дублирование сведений (создание парных записей). </a:t>
            </a:r>
            <a:r>
              <a:rPr lang="ru-RU" sz="1600" b="1" dirty="0" smtClean="0"/>
              <a:t>Реализуется </a:t>
            </a:r>
            <a:r>
              <a:rPr lang="ru-RU" sz="1600" b="1" dirty="0"/>
              <a:t>только связь типа </a:t>
            </a:r>
            <a:r>
              <a:rPr lang="ru-RU" sz="1600" b="1" dirty="0" smtClean="0"/>
              <a:t>1:</a:t>
            </a:r>
            <a:r>
              <a:rPr lang="en-US" sz="1600" b="1" dirty="0" smtClean="0"/>
              <a:t>M</a:t>
            </a:r>
            <a:r>
              <a:rPr lang="ru-RU" sz="1600" b="1" dirty="0" smtClean="0"/>
              <a:t> </a:t>
            </a:r>
            <a:r>
              <a:rPr lang="ru-RU" sz="1600" b="1" dirty="0"/>
              <a:t>(один — ко — многим</a:t>
            </a:r>
            <a:r>
              <a:rPr lang="ru-RU" sz="1600" b="1" dirty="0" smtClean="0"/>
              <a:t>)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На </a:t>
            </a:r>
            <a:r>
              <a:rPr lang="ru-RU" sz="1600" b="1" dirty="0"/>
              <a:t>иерархической модели данных основано сравнительно ограниченное количество СУБД, в числе которых можно назвать зарубежные системы </a:t>
            </a:r>
            <a:r>
              <a:rPr lang="ru-RU" sz="1600" b="1" dirty="0">
                <a:solidFill>
                  <a:srgbClr val="C00000"/>
                </a:solidFill>
              </a:rPr>
              <a:t>IMS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PC/</a:t>
            </a:r>
            <a:r>
              <a:rPr lang="ru-RU" sz="1600" b="1" dirty="0" err="1">
                <a:solidFill>
                  <a:srgbClr val="C00000"/>
                </a:solidFill>
              </a:rPr>
              <a:t>Focus</a:t>
            </a:r>
            <a:r>
              <a:rPr lang="ru-RU" sz="1600" b="1" dirty="0"/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Team-Up</a:t>
            </a:r>
            <a:r>
              <a:rPr lang="ru-RU" sz="1600" b="1" dirty="0"/>
              <a:t> и </a:t>
            </a:r>
            <a:r>
              <a:rPr lang="ru-RU" sz="1600" b="1" dirty="0" err="1">
                <a:solidFill>
                  <a:srgbClr val="C00000"/>
                </a:solidFill>
              </a:rPr>
              <a:t>Data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 smtClean="0">
                <a:solidFill>
                  <a:srgbClr val="C00000"/>
                </a:solidFill>
              </a:rPr>
              <a:t>Edge</a:t>
            </a:r>
            <a:r>
              <a:rPr lang="ru-RU" sz="1600" b="1" dirty="0" smtClean="0"/>
              <a:t>. 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40208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Сетевая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24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&amp;Kcy;&amp;acy;&amp;rcy;&amp;tcy;&amp;icy;&amp;ncy;&amp;kcy;&amp;icy; &amp;pcy;&amp;ocy; &amp;zcy;&amp;acy;&amp;pcy;&amp;rcy;&amp;ocy;&amp;scy;&amp;ucy; re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56" y="2293811"/>
            <a:ext cx="2979474" cy="19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38088" y="1246172"/>
            <a:ext cx="8844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Сетевая модель, как и иерархическая, была разработана в 1960-х гг. Одним из первых вариантов ее реализации (начало 1970-х гг.) стала </a:t>
            </a:r>
            <a:r>
              <a:rPr lang="ru-RU" sz="1600" b="1" dirty="0">
                <a:solidFill>
                  <a:srgbClr val="C00000"/>
                </a:solidFill>
              </a:rPr>
              <a:t>система CODASYL (</a:t>
            </a:r>
            <a:r>
              <a:rPr lang="ru-RU" sz="1600" b="1" dirty="0" err="1">
                <a:solidFill>
                  <a:srgbClr val="C00000"/>
                </a:solidFill>
              </a:rPr>
              <a:t>Conference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on</a:t>
            </a:r>
            <a:r>
              <a:rPr lang="ru-RU" sz="1600" b="1" dirty="0">
                <a:solidFill>
                  <a:srgbClr val="C00000"/>
                </a:solidFill>
              </a:rPr>
              <a:t> Data System </a:t>
            </a:r>
            <a:r>
              <a:rPr lang="ru-RU" sz="1600" b="1" dirty="0" err="1">
                <a:solidFill>
                  <a:srgbClr val="C00000"/>
                </a:solidFill>
              </a:rPr>
              <a:t>Languages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ru-RU" sz="1600" b="1" dirty="0" smtClean="0"/>
              <a:t>. Сетевая </a:t>
            </a:r>
            <a:r>
              <a:rPr lang="ru-RU" sz="1600" b="1" dirty="0"/>
              <a:t>модель формулируется теми же терминами, что и иерархическая.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8088" y="2199941"/>
            <a:ext cx="53340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отличие от иерархической модели в сетевой модели </a:t>
            </a:r>
            <a:r>
              <a:rPr lang="ru-RU" sz="1600" b="1" dirty="0" smtClean="0"/>
              <a:t>возможна </a:t>
            </a:r>
            <a:r>
              <a:rPr lang="ru-RU" sz="1600" b="1" dirty="0"/>
              <a:t>организация отношений, где будут </a:t>
            </a:r>
            <a:r>
              <a:rPr lang="ru-RU" sz="1600" b="1" dirty="0">
                <a:solidFill>
                  <a:srgbClr val="C00000"/>
                </a:solidFill>
              </a:rPr>
              <a:t>связаны несколько записей-владельцев</a:t>
            </a:r>
            <a:r>
              <a:rPr lang="ru-RU" sz="1600" b="1" dirty="0"/>
              <a:t>. Зачастую такие записи-связки являются пустыми, отражая только взаимосвязь элементов данных, и обеспечивают возможность </a:t>
            </a:r>
            <a:r>
              <a:rPr lang="ru-RU" sz="1600" b="1" dirty="0">
                <a:solidFill>
                  <a:srgbClr val="C00000"/>
                </a:solidFill>
              </a:rPr>
              <a:t>организации связи </a:t>
            </a:r>
            <a:r>
              <a:rPr lang="ru-RU" sz="1600" b="1" i="1" dirty="0">
                <a:solidFill>
                  <a:srgbClr val="C00000"/>
                </a:solidFill>
              </a:rPr>
              <a:t>N:M</a:t>
            </a:r>
            <a:r>
              <a:rPr lang="ru-RU" sz="1600" b="1" dirty="0">
                <a:solidFill>
                  <a:srgbClr val="C00000"/>
                </a:solidFill>
              </a:rPr>
              <a:t> (многие — ко многим)</a:t>
            </a:r>
            <a:r>
              <a:rPr lang="ru-RU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178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Сетевая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модель: достоинства и недостатки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Достоинства: </a:t>
            </a:r>
            <a:r>
              <a:rPr lang="ru-RU" sz="1600" b="1" dirty="0" smtClean="0"/>
              <a:t>возможность </a:t>
            </a:r>
            <a:r>
              <a:rPr lang="ru-RU" sz="1600" b="1" dirty="0"/>
              <a:t>эффективной реализации по показателям затрат памяти и </a:t>
            </a:r>
            <a:r>
              <a:rPr lang="ru-RU" sz="1600" b="1" dirty="0" smtClean="0"/>
              <a:t>оперативности, </a:t>
            </a:r>
            <a:r>
              <a:rPr lang="ru-RU" sz="1600" b="1" dirty="0" smtClean="0">
                <a:solidFill>
                  <a:srgbClr val="C00000"/>
                </a:solidFill>
              </a:rPr>
              <a:t>допустимости</a:t>
            </a:r>
            <a:r>
              <a:rPr lang="ru-RU" sz="1600" b="1" dirty="0" smtClean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образования произвольных связей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>
                <a:solidFill>
                  <a:srgbClr val="C00000"/>
                </a:solidFill>
              </a:rPr>
              <a:t>: </a:t>
            </a:r>
            <a:r>
              <a:rPr lang="ru-RU" sz="1600" b="1" dirty="0" smtClean="0"/>
              <a:t>сетевая </a:t>
            </a:r>
            <a:r>
              <a:rPr lang="ru-RU" sz="1600" b="1" dirty="0"/>
              <a:t>модель предполагает рассмотрение связей только на уровне групповых отношений, что </a:t>
            </a:r>
            <a:r>
              <a:rPr lang="ru-RU" sz="1600" b="1" dirty="0">
                <a:solidFill>
                  <a:srgbClr val="C00000"/>
                </a:solidFill>
              </a:rPr>
              <a:t>не позволяет эффективно обеспечивать целостность информации и полностью избавиться от дублирования данных</a:t>
            </a:r>
            <a:r>
              <a:rPr lang="ru-RU" sz="1600" b="1" dirty="0"/>
              <a:t>. Также недостатками сетевой модели является высокая </a:t>
            </a:r>
            <a:r>
              <a:rPr lang="ru-RU" sz="1600" b="1" dirty="0">
                <a:solidFill>
                  <a:srgbClr val="C00000"/>
                </a:solidFill>
              </a:rPr>
              <a:t>сложность организации структуры </a:t>
            </a:r>
            <a:r>
              <a:rPr lang="ru-RU" sz="1600" b="1" dirty="0"/>
              <a:t>памяти и </a:t>
            </a:r>
            <a:r>
              <a:rPr lang="ru-RU" sz="1600" b="1" dirty="0">
                <a:solidFill>
                  <a:srgbClr val="C00000"/>
                </a:solidFill>
              </a:rPr>
              <a:t>жесткость модели</a:t>
            </a:r>
            <a:r>
              <a:rPr lang="ru-RU" sz="1600" b="1" dirty="0"/>
              <a:t>, что приводит к необходимости полного пересмотра модели при появлении новых условий в предметной области, требующих внесения изменений в структуры данных</a:t>
            </a:r>
            <a:r>
              <a:rPr lang="ru-RU" sz="1600" b="1" dirty="0" smtClean="0"/>
              <a:t>.</a:t>
            </a:r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Наиболее </a:t>
            </a:r>
            <a:r>
              <a:rPr lang="ru-RU" sz="1600" b="1" dirty="0"/>
              <a:t>известными сетевыми СУБД являются следующие: </a:t>
            </a:r>
            <a:r>
              <a:rPr lang="ru-RU" sz="1600" b="1" dirty="0">
                <a:solidFill>
                  <a:srgbClr val="C00000"/>
                </a:solidFill>
              </a:rPr>
              <a:t>IDMS</a:t>
            </a:r>
            <a:r>
              <a:rPr lang="ru-RU" sz="1600" b="1" dirty="0"/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db_Vistal</a:t>
            </a:r>
            <a:r>
              <a:rPr lang="ru-RU" sz="1600" b="1" dirty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КОМПАС</a:t>
            </a:r>
            <a:r>
              <a:rPr lang="ru-RU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709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Реляционная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Реляционная модель данных предложена сотрудником фирмы </a:t>
            </a:r>
            <a:r>
              <a:rPr lang="ru-RU" sz="1600" b="1" dirty="0">
                <a:solidFill>
                  <a:srgbClr val="C00000"/>
                </a:solidFill>
              </a:rPr>
              <a:t>IВМ Э</a:t>
            </a:r>
            <a:r>
              <a:rPr lang="ru-RU" sz="1600" b="1" dirty="0" smtClean="0">
                <a:solidFill>
                  <a:srgbClr val="C00000"/>
                </a:solidFill>
              </a:rPr>
              <a:t>дгаром </a:t>
            </a:r>
            <a:r>
              <a:rPr lang="ru-RU" sz="1600" b="1" dirty="0">
                <a:solidFill>
                  <a:srgbClr val="C00000"/>
                </a:solidFill>
              </a:rPr>
              <a:t>Коддом </a:t>
            </a:r>
            <a:r>
              <a:rPr lang="ru-RU" sz="1600" b="1" dirty="0"/>
              <a:t>и основывается на понятии </a:t>
            </a:r>
            <a:r>
              <a:rPr lang="ru-RU" sz="1600" b="1" dirty="0">
                <a:solidFill>
                  <a:srgbClr val="C00000"/>
                </a:solidFill>
              </a:rPr>
              <a:t>отношение</a:t>
            </a:r>
            <a:r>
              <a:rPr lang="ru-RU" sz="1600" b="1" dirty="0"/>
              <a:t> (</a:t>
            </a:r>
            <a:r>
              <a:rPr lang="ru-RU" sz="1600" b="1" i="1" dirty="0"/>
              <a:t>relation</a:t>
            </a:r>
            <a:r>
              <a:rPr lang="ru-RU" sz="1600" b="1" dirty="0"/>
              <a:t>). </a:t>
            </a:r>
            <a:r>
              <a:rPr lang="ru-RU" sz="1600" b="1" dirty="0" smtClean="0"/>
              <a:t>Наглядной </a:t>
            </a:r>
            <a:r>
              <a:rPr lang="ru-RU" sz="1600" b="1" dirty="0"/>
              <a:t>формой представления отношения является привычная для человеческого восприятия </a:t>
            </a:r>
            <a:r>
              <a:rPr lang="ru-RU" sz="1600" b="1" dirty="0">
                <a:solidFill>
                  <a:srgbClr val="C00000"/>
                </a:solidFill>
              </a:rPr>
              <a:t>двумерная таблица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Таблица </a:t>
            </a:r>
            <a:r>
              <a:rPr lang="ru-RU" sz="1600" b="1" dirty="0"/>
              <a:t>имеет строки (записи) и столбцы (колонки). Каждая строка таблицы имеет одинаковую структуру и состоит из </a:t>
            </a:r>
            <a:r>
              <a:rPr lang="ru-RU" sz="1600" b="1" dirty="0">
                <a:solidFill>
                  <a:srgbClr val="C00000"/>
                </a:solidFill>
              </a:rPr>
              <a:t>полей</a:t>
            </a:r>
            <a:r>
              <a:rPr lang="ru-RU" sz="1600" b="1" dirty="0"/>
              <a:t>. Строкам таблицы соответствуют кортежи, а столбцам — </a:t>
            </a:r>
            <a:r>
              <a:rPr lang="ru-RU" sz="1600" b="1" dirty="0">
                <a:solidFill>
                  <a:srgbClr val="C00000"/>
                </a:solidFill>
              </a:rPr>
              <a:t>атрибуты отношения</a:t>
            </a:r>
            <a:r>
              <a:rPr lang="ru-RU" sz="1600" b="1" dirty="0"/>
              <a:t>. </a:t>
            </a:r>
          </a:p>
          <a:p>
            <a:pPr algn="just"/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endParaRPr lang="en-US" sz="1600" b="1" dirty="0" smtClean="0"/>
          </a:p>
          <a:p>
            <a:pPr algn="just"/>
            <a:endParaRPr lang="en-US" sz="1600" b="1" dirty="0"/>
          </a:p>
          <a:p>
            <a:pPr algn="just"/>
            <a:endParaRPr lang="en-US" sz="1600" b="1" dirty="0" smtClean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К</a:t>
            </a:r>
            <a:r>
              <a:rPr lang="ru-RU" sz="1600" b="1" dirty="0" smtClean="0"/>
              <a:t>аждый </a:t>
            </a:r>
            <a:r>
              <a:rPr lang="ru-RU" sz="1600" b="1" dirty="0"/>
              <a:t>из подобъектов </a:t>
            </a:r>
            <a:r>
              <a:rPr lang="ru-RU" sz="1600" b="1" dirty="0" smtClean="0"/>
              <a:t>таблицы имеет </a:t>
            </a:r>
            <a:r>
              <a:rPr lang="ru-RU" sz="1600" b="1" dirty="0"/>
              <a:t>одинаковую структуру или свойства, описываемые соответствующими значениями полей записей. </a:t>
            </a:r>
            <a:r>
              <a:rPr lang="ru-RU" sz="1600" b="1" dirty="0" smtClean="0"/>
              <a:t>Поскольку </a:t>
            </a:r>
            <a:r>
              <a:rPr lang="ru-RU" sz="1600" b="1" dirty="0"/>
              <a:t>в рамках одной таблицы не удается описать более сложные логические структуры данных из предметной области, применяют </a:t>
            </a:r>
            <a:r>
              <a:rPr lang="ru-RU" sz="1600" b="1" dirty="0">
                <a:solidFill>
                  <a:srgbClr val="C00000"/>
                </a:solidFill>
              </a:rPr>
              <a:t>связывание таблиц</a:t>
            </a:r>
            <a:r>
              <a:rPr lang="ru-RU" sz="1600" b="1" dirty="0"/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0" y="2708904"/>
            <a:ext cx="5850780" cy="23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Реляционная модель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Достоинства: </a:t>
            </a:r>
            <a:r>
              <a:rPr lang="ru-RU" sz="1600" b="1" dirty="0" smtClean="0"/>
              <a:t>простота</a:t>
            </a:r>
            <a:r>
              <a:rPr lang="ru-RU" sz="1600" b="1" dirty="0"/>
              <a:t>, понятность и удобство физической </a:t>
            </a:r>
            <a:r>
              <a:rPr lang="ru-RU" sz="1600" b="1" dirty="0" smtClean="0"/>
              <a:t>реализации. </a:t>
            </a:r>
            <a:r>
              <a:rPr lang="ru-RU" sz="1600" b="1" dirty="0"/>
              <a:t>Именно простота и понятность для пользователя явились основной причиной их широкого использования. Проблемы же эффективности обработки данных этого типа оказались технически вполне разрешимыми.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Недостатки</a:t>
            </a:r>
            <a:r>
              <a:rPr lang="ru-RU" sz="1600" b="1" dirty="0">
                <a:solidFill>
                  <a:srgbClr val="C00000"/>
                </a:solidFill>
              </a:rPr>
              <a:t>: </a:t>
            </a:r>
            <a:r>
              <a:rPr lang="ru-RU" sz="1600" b="1" dirty="0" smtClean="0"/>
              <a:t>отсутствие </a:t>
            </a:r>
            <a:r>
              <a:rPr lang="ru-RU" sz="1600" b="1" dirty="0"/>
              <a:t>стандартных средств идентификации отдельных записей и сложность описания иерархических и сетевых связей. 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Примерами </a:t>
            </a:r>
            <a:r>
              <a:rPr lang="ru-RU" sz="1600" b="1" dirty="0"/>
              <a:t>зарубежных реляционных СУБД </a:t>
            </a:r>
            <a:r>
              <a:rPr lang="ru-RU" sz="1600" b="1" dirty="0" smtClean="0"/>
              <a:t>являются </a:t>
            </a:r>
            <a:r>
              <a:rPr lang="ru-RU" sz="1600" b="1" dirty="0"/>
              <a:t>следующие</a:t>
            </a:r>
            <a:r>
              <a:rPr lang="ru-RU" sz="1600" b="1" dirty="0">
                <a:solidFill>
                  <a:srgbClr val="C00000"/>
                </a:solidFill>
              </a:rPr>
              <a:t>: </a:t>
            </a:r>
            <a:r>
              <a:rPr lang="en-US" sz="1600" b="1" dirty="0" smtClean="0">
                <a:solidFill>
                  <a:srgbClr val="C00000"/>
                </a:solidFill>
              </a:rPr>
              <a:t>MS </a:t>
            </a:r>
            <a:r>
              <a:rPr lang="ru-RU" sz="1600" b="1" dirty="0" smtClean="0">
                <a:solidFill>
                  <a:srgbClr val="C00000"/>
                </a:solidFill>
              </a:rPr>
              <a:t>Access</a:t>
            </a:r>
            <a:r>
              <a:rPr lang="ru-RU" sz="1600" b="1" dirty="0"/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Oracle</a:t>
            </a:r>
            <a:r>
              <a:rPr lang="ru-RU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67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28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41436" y="3158964"/>
            <a:ext cx="8596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ПРАВИЛА КОДДА ДЛЯ РЕЛЯЦИОННОЙ МОДЕЛИ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6792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Реляционная модель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8" y="1328738"/>
            <a:ext cx="3850471" cy="165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133872" y="1328738"/>
            <a:ext cx="47587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Понятие </a:t>
            </a:r>
            <a:r>
              <a:rPr lang="ru-RU" sz="1600" b="1" i="1" dirty="0">
                <a:solidFill>
                  <a:srgbClr val="C00000"/>
                </a:solidFill>
              </a:rPr>
              <a:t>модели данных </a:t>
            </a:r>
            <a:r>
              <a:rPr lang="ru-RU" sz="1600" b="1" dirty="0"/>
              <a:t>в области </a:t>
            </a:r>
            <a:r>
              <a:rPr lang="ru-RU" sz="1600" b="1" i="1" dirty="0"/>
              <a:t>баз данных </a:t>
            </a:r>
            <a:r>
              <a:rPr lang="ru-RU" sz="1600" b="1" dirty="0"/>
              <a:t>было введено английским </a:t>
            </a:r>
            <a:r>
              <a:rPr lang="ru-RU" sz="1600" b="1" dirty="0" smtClean="0"/>
              <a:t>математиком</a:t>
            </a:r>
            <a:r>
              <a:rPr lang="en-US" sz="1600" b="1" dirty="0" smtClean="0"/>
              <a:t> </a:t>
            </a:r>
            <a:r>
              <a:rPr lang="ru-RU" sz="1600" b="1" dirty="0" smtClean="0"/>
              <a:t>Эдгаром </a:t>
            </a:r>
            <a:r>
              <a:rPr lang="ru-RU" sz="1600" b="1" dirty="0"/>
              <a:t>Коддом применительно к </a:t>
            </a:r>
            <a:r>
              <a:rPr lang="ru-RU" sz="1600" b="1" i="1" dirty="0">
                <a:solidFill>
                  <a:srgbClr val="C00000"/>
                </a:solidFill>
              </a:rPr>
              <a:t>реляционным системам</a:t>
            </a:r>
            <a:r>
              <a:rPr lang="ru-RU" sz="1600" b="1" i="1" dirty="0"/>
              <a:t> </a:t>
            </a:r>
            <a:r>
              <a:rPr lang="ru-RU" sz="1600" b="1" dirty="0"/>
              <a:t>и наиболее эффективно </a:t>
            </a:r>
            <a:r>
              <a:rPr lang="ru-RU" sz="1600" b="1" dirty="0" smtClean="0"/>
              <a:t>используется </a:t>
            </a:r>
            <a:r>
              <a:rPr lang="ru-RU" sz="1600" b="1" dirty="0"/>
              <a:t>именно в данном контексте.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38087" y="3429000"/>
            <a:ext cx="5874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Им были предложены «12 правил Кодда» (</a:t>
            </a:r>
            <a:r>
              <a:rPr lang="ru-RU" sz="1600" b="1" dirty="0" err="1"/>
              <a:t>Codd's</a:t>
            </a:r>
            <a:r>
              <a:rPr lang="ru-RU" sz="1600" b="1" dirty="0"/>
              <a:t> 12 </a:t>
            </a:r>
            <a:r>
              <a:rPr lang="ru-RU" sz="1600" b="1" dirty="0" err="1"/>
              <a:t>rules</a:t>
            </a:r>
            <a:r>
              <a:rPr lang="ru-RU" sz="1600" b="1" dirty="0"/>
              <a:t>) — 12 правил, </a:t>
            </a:r>
            <a:r>
              <a:rPr lang="ru-RU" sz="1600" b="1" dirty="0" smtClean="0"/>
              <a:t>которым</a:t>
            </a:r>
            <a:r>
              <a:rPr lang="en-US" sz="1600" b="1" dirty="0" smtClean="0"/>
              <a:t> </a:t>
            </a:r>
            <a:r>
              <a:rPr lang="ru-RU" sz="1600" b="1" dirty="0" smtClean="0"/>
              <a:t>должна </a:t>
            </a:r>
            <a:r>
              <a:rPr lang="ru-RU" sz="1600" b="1" dirty="0"/>
              <a:t>удовлетворять каждая система управления реляционными базами данных.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32" y="2753491"/>
            <a:ext cx="3013011" cy="301301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59858" y="4341814"/>
            <a:ext cx="58523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Система управления базами данных (СУБД) </a:t>
            </a:r>
            <a:r>
              <a:rPr lang="ru-RU" sz="1600" b="1" dirty="0"/>
              <a:t>– это совокупность языковых и программных средств, предназначенных для создания, ведения и совместного использования БД многими пользователями. Современная СУБД содержит в своем составе </a:t>
            </a:r>
            <a:r>
              <a:rPr lang="ru-RU" sz="1600" b="1" dirty="0">
                <a:solidFill>
                  <a:srgbClr val="C00000"/>
                </a:solidFill>
              </a:rPr>
              <a:t>программные средства создания баз данных, средства работы с данными и сервисные средства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73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Понятие базы данных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База данных (БД, </a:t>
            </a:r>
            <a:r>
              <a:rPr lang="en-US" sz="1600" b="1" dirty="0" smtClean="0">
                <a:solidFill>
                  <a:srgbClr val="C00000"/>
                </a:solidFill>
              </a:rPr>
              <a:t>database</a:t>
            </a:r>
            <a:r>
              <a:rPr lang="ru-RU" sz="1600" b="1" dirty="0" smtClean="0">
                <a:solidFill>
                  <a:srgbClr val="C00000"/>
                </a:solidFill>
              </a:rPr>
              <a:t>)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/>
              <a:t>– это взаимосвязанная информация (данные) об объектах, которая организована специальным образом и хранится на каком-либо носителе.</a:t>
            </a:r>
          </a:p>
          <a:p>
            <a:pPr algn="just">
              <a:buFontTx/>
              <a:buChar char="-"/>
            </a:pPr>
            <a:endParaRPr lang="ru-RU" sz="800" b="1" dirty="0" smtClean="0"/>
          </a:p>
          <a:p>
            <a:pPr algn="just"/>
            <a:r>
              <a:rPr lang="ru-RU" sz="1600" b="1" dirty="0" smtClean="0"/>
              <a:t>- </a:t>
            </a:r>
            <a:r>
              <a:rPr lang="ru-RU" sz="1600" b="1" dirty="0"/>
              <a:t>и</a:t>
            </a:r>
            <a:r>
              <a:rPr lang="ru-RU" sz="1600" b="1" dirty="0" smtClean="0"/>
              <a:t>спользуются данные о некоторой области (не обо всем)</a:t>
            </a:r>
          </a:p>
          <a:p>
            <a:pPr algn="just">
              <a:buFontTx/>
              <a:buChar char="-"/>
            </a:pPr>
            <a:r>
              <a:rPr lang="ru-RU" sz="1600" b="1" dirty="0" smtClean="0"/>
              <a:t> данные упорядочены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92" y="2581253"/>
            <a:ext cx="2790372" cy="207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4" y="2565348"/>
            <a:ext cx="2821724" cy="210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38088" y="4779180"/>
            <a:ext cx="8888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Система управления базами данных (СУБД) </a:t>
            </a:r>
            <a:r>
              <a:rPr lang="ru-RU" sz="1600" b="1" dirty="0"/>
              <a:t>– это совокупность языковых и программных средств, предназначенных для создания, ведения и совместного использования БД многими пользователями.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2" y="5504574"/>
            <a:ext cx="745837" cy="74583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81" y="5504574"/>
            <a:ext cx="745837" cy="7458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53" y="5480234"/>
            <a:ext cx="810108" cy="8101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62" y="5233332"/>
            <a:ext cx="1129209" cy="11292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91" y="5322715"/>
            <a:ext cx="1039825" cy="10398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46" y="5336139"/>
            <a:ext cx="994889" cy="9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12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правил Кодда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Явное </a:t>
            </a:r>
            <a:r>
              <a:rPr lang="ru-RU" sz="1600" b="1" dirty="0">
                <a:solidFill>
                  <a:srgbClr val="C00000"/>
                </a:solidFill>
              </a:rPr>
              <a:t>представление данных (The Information Rule)</a:t>
            </a:r>
            <a:r>
              <a:rPr lang="ru-RU" sz="1600" b="1" dirty="0"/>
              <a:t>. Информация </a:t>
            </a:r>
            <a:r>
              <a:rPr lang="ru-RU" sz="1600" b="1" dirty="0" smtClean="0"/>
              <a:t>должна быть </a:t>
            </a:r>
            <a:r>
              <a:rPr lang="ru-RU" sz="1600" b="1" dirty="0"/>
              <a:t>представлена в виде данных, хранящихся в ячейках. Данные, </a:t>
            </a:r>
            <a:r>
              <a:rPr lang="ru-RU" sz="1600" b="1" dirty="0" smtClean="0"/>
              <a:t>хранящиеся в </a:t>
            </a:r>
            <a:r>
              <a:rPr lang="ru-RU" sz="1600" b="1" dirty="0"/>
              <a:t>ячейках, должны быть </a:t>
            </a:r>
            <a:r>
              <a:rPr lang="ru-RU" sz="1600" b="1" dirty="0">
                <a:solidFill>
                  <a:srgbClr val="C00000"/>
                </a:solidFill>
              </a:rPr>
              <a:t>атомарны</a:t>
            </a:r>
            <a:r>
              <a:rPr lang="ru-RU" sz="1600" b="1" dirty="0"/>
              <a:t>. Порядок строк в реляционной таблице </a:t>
            </a:r>
            <a:r>
              <a:rPr lang="ru-RU" sz="1600" b="1" dirty="0" smtClean="0"/>
              <a:t>не должен </a:t>
            </a:r>
            <a:r>
              <a:rPr lang="ru-RU" sz="1600" b="1" dirty="0"/>
              <a:t>влиять на смысл </a:t>
            </a:r>
            <a:r>
              <a:rPr lang="ru-RU" sz="1600" b="1" dirty="0" smtClean="0"/>
              <a:t>данных.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Гарантированный </a:t>
            </a:r>
            <a:r>
              <a:rPr lang="ru-RU" sz="1600" b="1" dirty="0">
                <a:solidFill>
                  <a:srgbClr val="C00000"/>
                </a:solidFill>
              </a:rPr>
              <a:t>доступ к данным (Guaranteed Access Rule)</a:t>
            </a:r>
            <a:r>
              <a:rPr lang="ru-RU" sz="1600" b="1" dirty="0"/>
              <a:t>. Доступ к данным должен быть свободен от двусмысленности. К каждому элементу данных должен быть гарантирован доступ с помощью </a:t>
            </a:r>
            <a:r>
              <a:rPr lang="ru-RU" sz="1600" b="1" dirty="0">
                <a:solidFill>
                  <a:srgbClr val="C00000"/>
                </a:solidFill>
              </a:rPr>
              <a:t>комбинации имени таблицы, первичного ключа строки и имени </a:t>
            </a:r>
            <a:r>
              <a:rPr lang="ru-RU" sz="1600" b="1" dirty="0" smtClean="0">
                <a:solidFill>
                  <a:srgbClr val="C00000"/>
                </a:solidFill>
              </a:rPr>
              <a:t>столбца</a:t>
            </a:r>
            <a:r>
              <a:rPr lang="ru-RU" sz="1600" b="1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Полная </a:t>
            </a:r>
            <a:r>
              <a:rPr lang="ru-RU" sz="1600" b="1" dirty="0">
                <a:solidFill>
                  <a:srgbClr val="C00000"/>
                </a:solidFill>
              </a:rPr>
              <a:t>обработка неизвестных значений (Systematic Treatment of </a:t>
            </a:r>
            <a:r>
              <a:rPr lang="ru-RU" sz="1600" b="1" dirty="0" smtClean="0">
                <a:solidFill>
                  <a:srgbClr val="C00000"/>
                </a:solidFill>
              </a:rPr>
              <a:t>Null Values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ru-RU" sz="1600" b="1" dirty="0"/>
              <a:t>. Неизвестные </a:t>
            </a:r>
            <a:r>
              <a:rPr lang="ru-RU" sz="1600" b="1" dirty="0">
                <a:solidFill>
                  <a:srgbClr val="C00000"/>
                </a:solidFill>
              </a:rPr>
              <a:t>значения NULL</a:t>
            </a:r>
            <a:r>
              <a:rPr lang="ru-RU" sz="1600" b="1" dirty="0"/>
              <a:t>, отличные от любого известного значения</a:t>
            </a:r>
            <a:r>
              <a:rPr lang="ru-RU" sz="1600" b="1" dirty="0" smtClean="0"/>
              <a:t>, должны </a:t>
            </a:r>
            <a:r>
              <a:rPr lang="ru-RU" sz="1600" b="1" dirty="0"/>
              <a:t>поддерживаться для всех типов данных при выполнении любых </a:t>
            </a:r>
            <a:r>
              <a:rPr lang="ru-RU" sz="1600" b="1" dirty="0" smtClean="0"/>
              <a:t>операций</a:t>
            </a:r>
            <a:r>
              <a:rPr lang="ru-RU" sz="1600" b="1" dirty="0"/>
              <a:t>. Например, для числовых данных </a:t>
            </a:r>
            <a:r>
              <a:rPr lang="ru-RU" sz="1600" b="1" dirty="0">
                <a:solidFill>
                  <a:srgbClr val="C00000"/>
                </a:solidFill>
              </a:rPr>
              <a:t>неизвестные значения не должны </a:t>
            </a:r>
            <a:r>
              <a:rPr lang="ru-RU" sz="1600" b="1" dirty="0" smtClean="0">
                <a:solidFill>
                  <a:srgbClr val="C00000"/>
                </a:solidFill>
              </a:rPr>
              <a:t>рассматриваться </a:t>
            </a:r>
            <a:r>
              <a:rPr lang="ru-RU" sz="1600" b="1" dirty="0">
                <a:solidFill>
                  <a:srgbClr val="C00000"/>
                </a:solidFill>
              </a:rPr>
              <a:t>как нули</a:t>
            </a:r>
            <a:r>
              <a:rPr lang="ru-RU" sz="1600" b="1" dirty="0"/>
              <a:t>, а для символьных данных – </a:t>
            </a:r>
            <a:r>
              <a:rPr lang="ru-RU" sz="1600" b="1" dirty="0">
                <a:solidFill>
                  <a:srgbClr val="C00000"/>
                </a:solidFill>
              </a:rPr>
              <a:t>как пустые строки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73870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12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правил Кодда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ru-RU" sz="1600" b="1" dirty="0" smtClean="0">
                <a:solidFill>
                  <a:srgbClr val="C00000"/>
                </a:solidFill>
              </a:rPr>
              <a:t>Доступ </a:t>
            </a:r>
            <a:r>
              <a:rPr lang="ru-RU" sz="1600" b="1" dirty="0">
                <a:solidFill>
                  <a:srgbClr val="C00000"/>
                </a:solidFill>
              </a:rPr>
              <a:t>к словарю данных в терминах реляционной модели (</a:t>
            </a:r>
            <a:r>
              <a:rPr lang="ru-RU" sz="1600" b="1" dirty="0" err="1">
                <a:solidFill>
                  <a:srgbClr val="C00000"/>
                </a:solidFill>
              </a:rPr>
              <a:t>Dynamic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On</a:t>
            </a:r>
            <a:r>
              <a:rPr lang="en-US" sz="1600" b="1" dirty="0">
                <a:solidFill>
                  <a:srgbClr val="C00000"/>
                </a:solidFill>
              </a:rPr>
              <a:t>Line Catalog Based on the Relational Model). </a:t>
            </a:r>
            <a:r>
              <a:rPr lang="ru-RU" sz="1600" b="1" dirty="0"/>
              <a:t>Словарь данных должен сохраняться в форме </a:t>
            </a:r>
            <a:r>
              <a:rPr lang="ru-RU" sz="1600" b="1" dirty="0">
                <a:solidFill>
                  <a:srgbClr val="C00000"/>
                </a:solidFill>
              </a:rPr>
              <a:t>реляционных таблиц</a:t>
            </a:r>
            <a:r>
              <a:rPr lang="ru-RU" sz="1600" b="1" dirty="0"/>
              <a:t>, и система управления реляционными базами данных должна поддерживать доступ к нему при помощи стандартных языковых средств, тех же самых, которые используются для работы с реляционными таблицами, содержащими </a:t>
            </a:r>
            <a:r>
              <a:rPr lang="ru-RU" sz="1600" b="1" dirty="0" smtClean="0"/>
              <a:t>пользовательские данные. </a:t>
            </a:r>
          </a:p>
          <a:p>
            <a:pPr lvl="1" algn="just"/>
            <a:r>
              <a:rPr lang="ru-RU" sz="1600" i="1" dirty="0" smtClean="0">
                <a:solidFill>
                  <a:srgbClr val="C00000"/>
                </a:solidFill>
              </a:rPr>
              <a:t>Словарь </a:t>
            </a:r>
            <a:r>
              <a:rPr lang="ru-RU" sz="1600" i="1" dirty="0">
                <a:solidFill>
                  <a:srgbClr val="C00000"/>
                </a:solidFill>
              </a:rPr>
              <a:t>данных (СД) </a:t>
            </a:r>
            <a:r>
              <a:rPr lang="ru-RU" sz="1600" i="1" dirty="0"/>
              <a:t>представляет собой подсистему </a:t>
            </a:r>
            <a:r>
              <a:rPr lang="ru-RU" sz="1600" i="1" dirty="0" err="1"/>
              <a:t>БнД</a:t>
            </a:r>
            <a:r>
              <a:rPr lang="ru-RU" sz="1600" i="1" dirty="0"/>
              <a:t>, предназначенную для централизованного хранения информации о структурах данных, взаимосвязях файлов БД друг с другом, типах данных и форматах их представления, принадлежности данных пользователям, кодах защиты и разграничения доступа и т.п</a:t>
            </a:r>
            <a:r>
              <a:rPr lang="ru-RU" sz="1600" i="1" dirty="0" smtClean="0"/>
              <a:t>.</a:t>
            </a:r>
          </a:p>
          <a:p>
            <a:pPr lvl="1" algn="just"/>
            <a:endParaRPr lang="ru-RU" sz="1600" b="1" dirty="0"/>
          </a:p>
          <a:p>
            <a:pPr marL="342900" indent="-342900" algn="just">
              <a:buFont typeface="+mj-lt"/>
              <a:buAutoNum type="arabicPeriod" startAt="4"/>
            </a:pPr>
            <a:r>
              <a:rPr lang="ru-RU" sz="1600" b="1" dirty="0" smtClean="0">
                <a:solidFill>
                  <a:srgbClr val="C00000"/>
                </a:solidFill>
              </a:rPr>
              <a:t>Полнота </a:t>
            </a:r>
            <a:r>
              <a:rPr lang="ru-RU" sz="1600" b="1" dirty="0">
                <a:solidFill>
                  <a:srgbClr val="C00000"/>
                </a:solidFill>
              </a:rPr>
              <a:t>подмножества языка (</a:t>
            </a:r>
            <a:r>
              <a:rPr lang="en-US" sz="1600" b="1" dirty="0">
                <a:solidFill>
                  <a:srgbClr val="C00000"/>
                </a:solidFill>
              </a:rPr>
              <a:t>Comprehensive Data Sublanguage Rule). </a:t>
            </a:r>
            <a:r>
              <a:rPr lang="ru-RU" sz="1600" b="1" dirty="0"/>
              <a:t>Система управления реляционными базами данных должна поддерживать единственный язык, который позволяет выполнять все операции доступа к данным:</a:t>
            </a:r>
            <a:r>
              <a:rPr lang="ru-RU" sz="1600" b="1" dirty="0">
                <a:solidFill>
                  <a:srgbClr val="C00000"/>
                </a:solidFill>
              </a:rPr>
              <a:t> операции определения данных, манипулирования данными, управления доступом к данным, управления транзакциями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767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12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правил Кодда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32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ru-RU" sz="1600" b="1" dirty="0">
                <a:solidFill>
                  <a:srgbClr val="C00000"/>
                </a:solidFill>
              </a:rPr>
              <a:t>Возможность модификации представлений (</a:t>
            </a:r>
            <a:r>
              <a:rPr lang="ru-RU" sz="1600" b="1" dirty="0" err="1">
                <a:solidFill>
                  <a:srgbClr val="C00000"/>
                </a:solidFill>
              </a:rPr>
              <a:t>View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Updating</a:t>
            </a:r>
            <a:r>
              <a:rPr lang="ru-RU" sz="1600" b="1" dirty="0">
                <a:solidFill>
                  <a:srgbClr val="C00000"/>
                </a:solidFill>
              </a:rPr>
              <a:t> Rule). </a:t>
            </a:r>
            <a:r>
              <a:rPr lang="ru-RU" sz="1600" b="1" dirty="0"/>
              <a:t>Каждое представление должно поддерживать все операции манипулирования данными, которые поддерживают реляционные таблицы: </a:t>
            </a:r>
            <a:r>
              <a:rPr lang="ru-RU" sz="1600" b="1" dirty="0">
                <a:solidFill>
                  <a:srgbClr val="C00000"/>
                </a:solidFill>
              </a:rPr>
              <a:t>операции выборки, вставки, модификации и удаления </a:t>
            </a:r>
            <a:r>
              <a:rPr lang="ru-RU" sz="1600" b="1" dirty="0" smtClean="0">
                <a:solidFill>
                  <a:srgbClr val="C00000"/>
                </a:solidFill>
              </a:rPr>
              <a:t>данных</a:t>
            </a:r>
            <a:r>
              <a:rPr lang="ru-RU" sz="1600" b="1" dirty="0" smtClean="0"/>
              <a:t>.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6"/>
            </a:pPr>
            <a:r>
              <a:rPr lang="ru-RU" sz="1600" b="1" dirty="0" smtClean="0">
                <a:solidFill>
                  <a:srgbClr val="C00000"/>
                </a:solidFill>
              </a:rPr>
              <a:t>Наличие </a:t>
            </a:r>
            <a:r>
              <a:rPr lang="ru-RU" sz="1600" b="1" dirty="0">
                <a:solidFill>
                  <a:srgbClr val="C00000"/>
                </a:solidFill>
              </a:rPr>
              <a:t>высокоуровневых операций управления данными (</a:t>
            </a:r>
            <a:r>
              <a:rPr lang="ru-RU" sz="1600" b="1" dirty="0" err="1" smtClean="0">
                <a:solidFill>
                  <a:srgbClr val="C00000"/>
                </a:solidFill>
              </a:rPr>
              <a:t>High-Level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err="1" smtClean="0">
                <a:solidFill>
                  <a:srgbClr val="C00000"/>
                </a:solidFill>
              </a:rPr>
              <a:t>Insert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Update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dirty="0" err="1">
                <a:solidFill>
                  <a:srgbClr val="C00000"/>
                </a:solidFill>
              </a:rPr>
              <a:t>and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Delete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/>
              <a:t>Операции вставки, модификации и удаления </a:t>
            </a:r>
            <a:r>
              <a:rPr lang="ru-RU" sz="1600" b="1" dirty="0" smtClean="0"/>
              <a:t>данных должны </a:t>
            </a:r>
            <a:r>
              <a:rPr lang="ru-RU" sz="1600" b="1" dirty="0"/>
              <a:t>поддерживаться не только по отношению к одной строке </a:t>
            </a:r>
            <a:r>
              <a:rPr lang="ru-RU" sz="1600" b="1" dirty="0" smtClean="0"/>
              <a:t>реляционной таблицы</a:t>
            </a:r>
            <a:r>
              <a:rPr lang="ru-RU" sz="1600" b="1" dirty="0"/>
              <a:t>, но по отношению к любому </a:t>
            </a:r>
            <a:r>
              <a:rPr lang="ru-RU" sz="1600" b="1" dirty="0">
                <a:solidFill>
                  <a:srgbClr val="C00000"/>
                </a:solidFill>
              </a:rPr>
              <a:t>множеству </a:t>
            </a:r>
            <a:r>
              <a:rPr lang="ru-RU" sz="1600" b="1" dirty="0" smtClean="0">
                <a:solidFill>
                  <a:srgbClr val="C00000"/>
                </a:solidFill>
              </a:rPr>
              <a:t>строк</a:t>
            </a:r>
            <a:r>
              <a:rPr lang="ru-RU" sz="1600" b="1" dirty="0" smtClean="0"/>
              <a:t>.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6"/>
            </a:pPr>
            <a:r>
              <a:rPr lang="ru-RU" sz="1600" b="1" dirty="0" smtClean="0">
                <a:solidFill>
                  <a:srgbClr val="C00000"/>
                </a:solidFill>
              </a:rPr>
              <a:t>Физическая </a:t>
            </a:r>
            <a:r>
              <a:rPr lang="ru-RU" sz="1600" b="1" dirty="0">
                <a:solidFill>
                  <a:srgbClr val="C00000"/>
                </a:solidFill>
              </a:rPr>
              <a:t>независимость данных (</a:t>
            </a:r>
            <a:r>
              <a:rPr lang="ru-RU" sz="1600" b="1" dirty="0" err="1">
                <a:solidFill>
                  <a:srgbClr val="C00000"/>
                </a:solidFill>
              </a:rPr>
              <a:t>Physical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Data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Independence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 smtClean="0"/>
              <a:t>Приложения </a:t>
            </a:r>
            <a:r>
              <a:rPr lang="ru-RU" sz="1600" b="1" dirty="0"/>
              <a:t>не должны зависеть от используемых способов хранения данных на </a:t>
            </a:r>
            <a:r>
              <a:rPr lang="ru-RU" sz="1600" b="1" dirty="0" smtClean="0"/>
              <a:t>носителях</a:t>
            </a:r>
            <a:r>
              <a:rPr lang="ru-RU" sz="1600" b="1" dirty="0"/>
              <a:t>, от аппаратного обеспечения компьютеров, на которых находится </a:t>
            </a:r>
            <a:r>
              <a:rPr lang="ru-RU" sz="1600" b="1" dirty="0" smtClean="0"/>
              <a:t>реляционная </a:t>
            </a:r>
            <a:r>
              <a:rPr lang="ru-RU" sz="1600" b="1" dirty="0"/>
              <a:t>база </a:t>
            </a:r>
            <a:r>
              <a:rPr lang="ru-RU" sz="1600" b="1" dirty="0" smtClean="0"/>
              <a:t>данных.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6"/>
            </a:pPr>
            <a:r>
              <a:rPr lang="ru-RU" sz="1600" b="1" dirty="0" smtClean="0">
                <a:solidFill>
                  <a:srgbClr val="C00000"/>
                </a:solidFill>
              </a:rPr>
              <a:t>Логическая </a:t>
            </a:r>
            <a:r>
              <a:rPr lang="ru-RU" sz="1600" b="1" dirty="0">
                <a:solidFill>
                  <a:srgbClr val="C00000"/>
                </a:solidFill>
              </a:rPr>
              <a:t>независимость данных (</a:t>
            </a:r>
            <a:r>
              <a:rPr lang="ru-RU" sz="1600" b="1" dirty="0" err="1">
                <a:solidFill>
                  <a:srgbClr val="C00000"/>
                </a:solidFill>
              </a:rPr>
              <a:t>Logical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Data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Independence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 smtClean="0"/>
              <a:t>Представление </a:t>
            </a:r>
            <a:r>
              <a:rPr lang="ru-RU" sz="1600" b="1" dirty="0"/>
              <a:t>данных в приложении не должно зависеть от структуры реляционных </a:t>
            </a:r>
            <a:r>
              <a:rPr lang="ru-RU" sz="1600" b="1" dirty="0" smtClean="0"/>
              <a:t>таблиц</a:t>
            </a:r>
            <a:r>
              <a:rPr lang="ru-RU" sz="1600" b="1" dirty="0"/>
              <a:t>. Если в процессе нормализации одна реляционная таблица разделяется </a:t>
            </a:r>
            <a:r>
              <a:rPr lang="ru-RU" sz="1600" b="1" dirty="0" smtClean="0"/>
              <a:t>на две</a:t>
            </a:r>
            <a:r>
              <a:rPr lang="ru-RU" sz="1600" b="1" dirty="0"/>
              <a:t>, представление должно обеспечить объединение этих данных, чтобы </a:t>
            </a:r>
            <a:r>
              <a:rPr lang="ru-RU" sz="1600" b="1" dirty="0" smtClean="0">
                <a:solidFill>
                  <a:srgbClr val="C00000"/>
                </a:solidFill>
              </a:rPr>
              <a:t>изменение </a:t>
            </a:r>
            <a:r>
              <a:rPr lang="ru-RU" sz="1600" b="1" dirty="0">
                <a:solidFill>
                  <a:srgbClr val="C00000"/>
                </a:solidFill>
              </a:rPr>
              <a:t>структуры реляционных таблиц не сказывалось на работе приложений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58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12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правил Кодда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33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10"/>
            </a:pPr>
            <a:r>
              <a:rPr lang="ru-RU" sz="1600" b="1" dirty="0">
                <a:solidFill>
                  <a:srgbClr val="C00000"/>
                </a:solidFill>
              </a:rPr>
              <a:t>Независимость контроля целостности (Integrity </a:t>
            </a:r>
            <a:r>
              <a:rPr lang="ru-RU" sz="1600" b="1" dirty="0" err="1">
                <a:solidFill>
                  <a:srgbClr val="C00000"/>
                </a:solidFill>
              </a:rPr>
              <a:t>Independence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/>
              <a:t>Вся </a:t>
            </a:r>
            <a:r>
              <a:rPr lang="ru-RU" sz="1600" b="1" dirty="0" smtClean="0"/>
              <a:t>информация</a:t>
            </a:r>
            <a:r>
              <a:rPr lang="ru-RU" sz="1600" b="1" dirty="0"/>
              <a:t>, </a:t>
            </a:r>
            <a:r>
              <a:rPr lang="ru-RU" sz="1600" b="1" dirty="0" smtClean="0"/>
              <a:t>необходимая </a:t>
            </a:r>
            <a:r>
              <a:rPr lang="ru-RU" sz="1600" b="1" dirty="0"/>
              <a:t>для поддержания целостности, должна находиться в </a:t>
            </a:r>
            <a:r>
              <a:rPr lang="ru-RU" sz="1600" b="1" dirty="0" smtClean="0">
                <a:solidFill>
                  <a:srgbClr val="C00000"/>
                </a:solidFill>
              </a:rPr>
              <a:t>словаре </a:t>
            </a:r>
            <a:r>
              <a:rPr lang="ru-RU" sz="1600" b="1" dirty="0">
                <a:solidFill>
                  <a:srgbClr val="C00000"/>
                </a:solidFill>
              </a:rPr>
              <a:t>данных</a:t>
            </a:r>
            <a:r>
              <a:rPr lang="ru-RU" sz="1600" b="1" dirty="0"/>
              <a:t>. Язык для работы с данными должен выполнять проверку </a:t>
            </a:r>
            <a:r>
              <a:rPr lang="ru-RU" sz="1600" b="1" dirty="0" smtClean="0"/>
              <a:t>входных данных </a:t>
            </a:r>
            <a:r>
              <a:rPr lang="ru-RU" sz="1600" b="1" dirty="0"/>
              <a:t>и автоматически поддерживать целостность </a:t>
            </a:r>
            <a:r>
              <a:rPr lang="ru-RU" sz="1600" b="1" dirty="0" smtClean="0"/>
              <a:t>данных.</a:t>
            </a:r>
          </a:p>
          <a:p>
            <a:pPr marL="342900" indent="-342900">
              <a:buFont typeface="+mj-lt"/>
              <a:buAutoNum type="arabicPeriod" startAt="10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10"/>
            </a:pPr>
            <a:r>
              <a:rPr lang="ru-RU" sz="1600" b="1" dirty="0" smtClean="0">
                <a:solidFill>
                  <a:srgbClr val="C00000"/>
                </a:solidFill>
              </a:rPr>
              <a:t>Дистрибутивная </a:t>
            </a:r>
            <a:r>
              <a:rPr lang="ru-RU" sz="1600" b="1" dirty="0">
                <a:solidFill>
                  <a:srgbClr val="C00000"/>
                </a:solidFill>
              </a:rPr>
              <a:t>независимость (</a:t>
            </a:r>
            <a:r>
              <a:rPr lang="ru-RU" sz="1600" b="1" dirty="0" err="1">
                <a:solidFill>
                  <a:srgbClr val="C00000"/>
                </a:solidFill>
              </a:rPr>
              <a:t>Distribution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Independence</a:t>
            </a:r>
            <a:r>
              <a:rPr lang="ru-RU" sz="1600" b="1" dirty="0">
                <a:solidFill>
                  <a:srgbClr val="C00000"/>
                </a:solidFill>
              </a:rPr>
              <a:t>). </a:t>
            </a:r>
            <a:r>
              <a:rPr lang="ru-RU" sz="1600" b="1" dirty="0"/>
              <a:t>База данных </a:t>
            </a:r>
            <a:r>
              <a:rPr lang="ru-RU" sz="1600" b="1" dirty="0" smtClean="0"/>
              <a:t>может </a:t>
            </a:r>
            <a:r>
              <a:rPr lang="ru-RU" sz="1600" b="1" dirty="0"/>
              <a:t>быть распределенной, может находиться на нескольких компьютерах, и </a:t>
            </a:r>
            <a:r>
              <a:rPr lang="ru-RU" sz="1600" b="1" dirty="0" smtClean="0"/>
              <a:t>это не </a:t>
            </a:r>
            <a:r>
              <a:rPr lang="ru-RU" sz="1600" b="1" dirty="0"/>
              <a:t>должно оказывать влияние на приложения. </a:t>
            </a:r>
            <a:r>
              <a:rPr lang="ru-RU" sz="1600" b="1" dirty="0">
                <a:solidFill>
                  <a:srgbClr val="C00000"/>
                </a:solidFill>
              </a:rPr>
              <a:t>Перенос базы данных </a:t>
            </a:r>
            <a:r>
              <a:rPr lang="ru-RU" sz="1600" b="1" dirty="0"/>
              <a:t>на </a:t>
            </a:r>
            <a:r>
              <a:rPr lang="ru-RU" sz="1600" b="1" dirty="0" smtClean="0"/>
              <a:t>другой компьютер </a:t>
            </a:r>
            <a:r>
              <a:rPr lang="ru-RU" sz="1600" b="1" dirty="0"/>
              <a:t>не должен оказывать влияния на </a:t>
            </a:r>
            <a:r>
              <a:rPr lang="ru-RU" sz="1600" b="1" dirty="0" smtClean="0"/>
              <a:t>приложения.</a:t>
            </a:r>
          </a:p>
          <a:p>
            <a:pPr marL="342900" indent="-342900">
              <a:buFont typeface="+mj-lt"/>
              <a:buAutoNum type="arabicPeriod" startAt="10"/>
            </a:pPr>
            <a:endParaRPr lang="ru-RU" sz="1600" b="1" dirty="0"/>
          </a:p>
          <a:p>
            <a:pPr marL="342900" indent="-342900" algn="just">
              <a:buFont typeface="+mj-lt"/>
              <a:buAutoNum type="arabicPeriod" startAt="10"/>
            </a:pPr>
            <a:r>
              <a:rPr lang="ru-RU" sz="1600" b="1" dirty="0" smtClean="0">
                <a:solidFill>
                  <a:srgbClr val="C00000"/>
                </a:solidFill>
              </a:rPr>
              <a:t>Согласование </a:t>
            </a:r>
            <a:r>
              <a:rPr lang="ru-RU" sz="1600" b="1" dirty="0">
                <a:solidFill>
                  <a:srgbClr val="C00000"/>
                </a:solidFill>
              </a:rPr>
              <a:t>языковых уровней (</a:t>
            </a:r>
            <a:r>
              <a:rPr lang="ru-RU" sz="1600" b="1" dirty="0" err="1">
                <a:solidFill>
                  <a:srgbClr val="C00000"/>
                </a:solidFill>
              </a:rPr>
              <a:t>Non-Subversion</a:t>
            </a:r>
            <a:r>
              <a:rPr lang="ru-RU" sz="1600" b="1" dirty="0">
                <a:solidFill>
                  <a:srgbClr val="C00000"/>
                </a:solidFill>
              </a:rPr>
              <a:t> Rule). </a:t>
            </a:r>
            <a:r>
              <a:rPr lang="ru-RU" sz="1600" b="1" dirty="0"/>
              <a:t>Не должно быть </a:t>
            </a:r>
            <a:r>
              <a:rPr lang="ru-RU" sz="1600" b="1" dirty="0" smtClean="0"/>
              <a:t>иного </a:t>
            </a:r>
            <a:r>
              <a:rPr lang="ru-RU" sz="1600" b="1" dirty="0"/>
              <a:t>средства доступа к данным, отличного от </a:t>
            </a:r>
            <a:r>
              <a:rPr lang="ru-RU" sz="1600" b="1" dirty="0">
                <a:solidFill>
                  <a:srgbClr val="C00000"/>
                </a:solidFill>
              </a:rPr>
              <a:t>стандартного языка для работы </a:t>
            </a:r>
            <a:r>
              <a:rPr lang="ru-RU" sz="1600" b="1" dirty="0" smtClean="0">
                <a:solidFill>
                  <a:srgbClr val="C00000"/>
                </a:solidFill>
              </a:rPr>
              <a:t>с данными</a:t>
            </a:r>
            <a:r>
              <a:rPr lang="ru-RU" sz="1600" b="1" dirty="0"/>
              <a:t>. Если используется низкоуровневый язык доступа к данным, он </a:t>
            </a:r>
            <a:r>
              <a:rPr lang="ru-RU" sz="1600" b="1" dirty="0" smtClean="0"/>
              <a:t>не должен </a:t>
            </a:r>
            <a:r>
              <a:rPr lang="ru-RU" sz="1600" b="1" dirty="0"/>
              <a:t>игнорировать правила безопасности и правила целостности, </a:t>
            </a:r>
            <a:r>
              <a:rPr lang="ru-RU" sz="1600" b="1" dirty="0" smtClean="0"/>
              <a:t>которые поддерживаются </a:t>
            </a:r>
            <a:r>
              <a:rPr lang="ru-RU" sz="1600" b="1" dirty="0"/>
              <a:t>языком более высокого уровня.</a:t>
            </a:r>
          </a:p>
        </p:txBody>
      </p:sp>
    </p:spTree>
    <p:extLst>
      <p:ext uri="{BB962C8B-B14F-4D97-AF65-F5344CB8AC3E}">
        <p14:creationId xmlns:p14="http://schemas.microsoft.com/office/powerpoint/2010/main" val="340168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Трактовка К. Дейта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34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Одним из первых осознал важность работ Э. Ф. Кодда по реляционной модели </a:t>
            </a:r>
            <a:r>
              <a:rPr lang="ru-RU" sz="1600" b="1" dirty="0" smtClean="0">
                <a:solidFill>
                  <a:srgbClr val="C00000"/>
                </a:solidFill>
              </a:rPr>
              <a:t>Кристофер </a:t>
            </a:r>
            <a:r>
              <a:rPr lang="ru-RU" sz="1600" b="1" dirty="0">
                <a:solidFill>
                  <a:srgbClr val="C00000"/>
                </a:solidFill>
              </a:rPr>
              <a:t>Дейт</a:t>
            </a:r>
            <a:r>
              <a:rPr lang="ru-RU" sz="1600" b="1" dirty="0"/>
              <a:t>. В своих работах К. Дейт развил теорию Кодда применительно к </a:t>
            </a:r>
            <a:r>
              <a:rPr lang="ru-RU" sz="1600" b="1" dirty="0" smtClean="0">
                <a:solidFill>
                  <a:srgbClr val="C00000"/>
                </a:solidFill>
              </a:rPr>
              <a:t>прикладным задачам </a:t>
            </a:r>
            <a:r>
              <a:rPr lang="ru-RU" sz="1600" b="1" dirty="0">
                <a:solidFill>
                  <a:srgbClr val="C00000"/>
                </a:solidFill>
              </a:rPr>
              <a:t>проектирования реляционных баз данных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</p:txBody>
      </p:sp>
      <p:sp>
        <p:nvSpPr>
          <p:cNvPr id="3" name="AutoShape 2" descr="&amp;Kcy;&amp;acy;&amp;rcy;&amp;tcy;&amp;icy;&amp;ncy;&amp;kcy;&amp;icy; &amp;pcy;&amp;ocy; &amp;zcy;&amp;acy;&amp;pcy;&amp;rcy;&amp;ocy;&amp;scy;&amp;ucy; &amp;Kcy;  &amp;Dcy;&amp;iecy;&amp;jcy;&amp;tcy;"/>
          <p:cNvSpPr>
            <a:spLocks noChangeAspect="1" noChangeArrowheads="1"/>
          </p:cNvSpPr>
          <p:nvPr/>
        </p:nvSpPr>
        <p:spPr bwMode="auto">
          <a:xfrm>
            <a:off x="155575" y="-715963"/>
            <a:ext cx="11430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&amp;Kcy;&amp;acy;&amp;rcy;&amp;tcy;&amp;icy;&amp;ncy;&amp;kcy;&amp;icy; &amp;pcy;&amp;ocy; &amp;zcy;&amp;acy;&amp;pcy;&amp;rcy;&amp;ocy;&amp;scy;&amp;ucy; &amp;Kcy;  &amp;Dcy;&amp;iecy;&amp;jcy;&amp;tcy;"/>
          <p:cNvSpPr>
            <a:spLocks noChangeAspect="1" noChangeArrowheads="1"/>
          </p:cNvSpPr>
          <p:nvPr/>
        </p:nvSpPr>
        <p:spPr bwMode="auto">
          <a:xfrm>
            <a:off x="307975" y="-563563"/>
            <a:ext cx="11430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&amp;Kcy;&amp;acy;&amp;rcy;&amp;tcy;&amp;icy;&amp;ncy;&amp;kcy;&amp;icy; &amp;pcy;&amp;ocy; &amp;zcy;&amp;acy;&amp;pcy;&amp;rcy;&amp;ocy;&amp;scy;&amp;ucy; &amp;Kcy;  &amp;Dcy;&amp;iecy;&amp;jcy;&amp;tcy;"/>
          <p:cNvSpPr>
            <a:spLocks noChangeAspect="1" noChangeArrowheads="1"/>
          </p:cNvSpPr>
          <p:nvPr/>
        </p:nvSpPr>
        <p:spPr bwMode="auto">
          <a:xfrm>
            <a:off x="460375" y="-411163"/>
            <a:ext cx="11430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40" y="2076885"/>
            <a:ext cx="1561632" cy="204313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06374" y="2258844"/>
            <a:ext cx="67959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Согласно трактовке Дейта, реляционная модель состоит из трех частей, описывающих разные аспекты реляционного подхода:</a:t>
            </a:r>
          </a:p>
          <a:p>
            <a:r>
              <a:rPr lang="ru-RU" sz="1600" b="1" dirty="0"/>
              <a:t>1. </a:t>
            </a:r>
            <a:r>
              <a:rPr lang="ru-RU" sz="1600" b="1" dirty="0">
                <a:solidFill>
                  <a:srgbClr val="C00000"/>
                </a:solidFill>
              </a:rPr>
              <a:t>структурная часть</a:t>
            </a:r>
            <a:r>
              <a:rPr lang="ru-RU" sz="1600" b="1" dirty="0"/>
              <a:t>;</a:t>
            </a:r>
          </a:p>
          <a:p>
            <a:r>
              <a:rPr lang="ru-RU" sz="1600" b="1" dirty="0"/>
              <a:t>2. </a:t>
            </a:r>
            <a:r>
              <a:rPr lang="ru-RU" sz="1600" b="1" dirty="0">
                <a:solidFill>
                  <a:srgbClr val="C00000"/>
                </a:solidFill>
              </a:rPr>
              <a:t>манипуляционная часть</a:t>
            </a:r>
            <a:r>
              <a:rPr lang="ru-RU" sz="1600" b="1" dirty="0"/>
              <a:t>;</a:t>
            </a:r>
          </a:p>
          <a:p>
            <a:r>
              <a:rPr lang="ru-RU" sz="1600" b="1" dirty="0"/>
              <a:t>3. </a:t>
            </a:r>
            <a:r>
              <a:rPr lang="ru-RU" sz="1600" b="1" dirty="0">
                <a:solidFill>
                  <a:srgbClr val="C00000"/>
                </a:solidFill>
              </a:rPr>
              <a:t>целостная часть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34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Трактовка К. Дейта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35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</a:t>
            </a:r>
            <a:r>
              <a:rPr lang="ru-RU" sz="1600" b="1" dirty="0">
                <a:solidFill>
                  <a:srgbClr val="C00000"/>
                </a:solidFill>
              </a:rPr>
              <a:t>структурной части </a:t>
            </a:r>
            <a:r>
              <a:rPr lang="ru-RU" sz="1600" b="1" dirty="0" smtClean="0"/>
              <a:t>фиксируется</a:t>
            </a:r>
            <a:r>
              <a:rPr lang="ru-RU" sz="1600" b="1" dirty="0"/>
              <a:t>, что единственной </a:t>
            </a:r>
            <a:r>
              <a:rPr lang="ru-RU" sz="1600" b="1" dirty="0" smtClean="0"/>
              <a:t>структурой данных</a:t>
            </a:r>
            <a:r>
              <a:rPr lang="ru-RU" sz="1600" b="1" dirty="0"/>
              <a:t>, используемой в реляционных БД, является нормализованное </a:t>
            </a:r>
            <a:r>
              <a:rPr lang="ru-RU" sz="1600" b="1" i="1" dirty="0">
                <a:solidFill>
                  <a:srgbClr val="C00000"/>
                </a:solidFill>
              </a:rPr>
              <a:t>n-</a:t>
            </a:r>
            <a:r>
              <a:rPr lang="ru-RU" sz="1600" b="1" i="1" dirty="0" err="1">
                <a:solidFill>
                  <a:srgbClr val="C00000"/>
                </a:solidFill>
              </a:rPr>
              <a:t>арное</a:t>
            </a:r>
            <a:r>
              <a:rPr lang="ru-RU" sz="1600" b="1" i="1" dirty="0">
                <a:solidFill>
                  <a:srgbClr val="C00000"/>
                </a:solidFill>
              </a:rPr>
              <a:t> отношение</a:t>
            </a:r>
            <a:r>
              <a:rPr lang="ru-RU" sz="1600" b="1" dirty="0" smtClean="0"/>
              <a:t>. Определяются </a:t>
            </a:r>
            <a:r>
              <a:rPr lang="ru-RU" sz="1600" b="1" dirty="0"/>
              <a:t>понятия </a:t>
            </a:r>
            <a:r>
              <a:rPr lang="ru-RU" sz="1600" b="1" i="1" dirty="0">
                <a:solidFill>
                  <a:srgbClr val="C00000"/>
                </a:solidFill>
              </a:rPr>
              <a:t>доменов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i="1" dirty="0">
                <a:solidFill>
                  <a:srgbClr val="C00000"/>
                </a:solidFill>
              </a:rPr>
              <a:t>атрибутов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i="1" dirty="0">
                <a:solidFill>
                  <a:srgbClr val="C00000"/>
                </a:solidFill>
              </a:rPr>
              <a:t>кортежей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i="1" dirty="0">
                <a:solidFill>
                  <a:srgbClr val="C00000"/>
                </a:solidFill>
              </a:rPr>
              <a:t>заголовка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i="1" dirty="0">
                <a:solidFill>
                  <a:srgbClr val="C00000"/>
                </a:solidFill>
              </a:rPr>
              <a:t>тела </a:t>
            </a:r>
            <a:r>
              <a:rPr lang="ru-RU" sz="1600" b="1" dirty="0">
                <a:solidFill>
                  <a:srgbClr val="C00000"/>
                </a:solidFill>
              </a:rPr>
              <a:t>и </a:t>
            </a:r>
            <a:r>
              <a:rPr lang="ru-RU" sz="1600" b="1" i="1" dirty="0" smtClean="0">
                <a:solidFill>
                  <a:srgbClr val="C00000"/>
                </a:solidFill>
              </a:rPr>
              <a:t>переменной отношения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>
                <a:solidFill>
                  <a:srgbClr val="C00000"/>
                </a:solidFill>
              </a:rPr>
              <a:t>манипуляционной части </a:t>
            </a:r>
            <a:r>
              <a:rPr lang="ru-RU" sz="1600" b="1" dirty="0" smtClean="0"/>
              <a:t>определяются </a:t>
            </a:r>
            <a:r>
              <a:rPr lang="ru-RU" sz="1600" b="1" dirty="0"/>
              <a:t>две группы языков, имеющие в </a:t>
            </a:r>
            <a:r>
              <a:rPr lang="ru-RU" sz="1600" b="1" dirty="0" smtClean="0"/>
              <a:t>качестве </a:t>
            </a:r>
            <a:r>
              <a:rPr lang="ru-RU" sz="1600" b="1" dirty="0"/>
              <a:t>своей математической основы теоретические языки запросов, </a:t>
            </a:r>
            <a:r>
              <a:rPr lang="ru-RU" sz="1600" b="1" dirty="0" smtClean="0"/>
              <a:t>предложенные Э.Коддом </a:t>
            </a:r>
            <a:r>
              <a:rPr lang="ru-RU" sz="1600" b="1" dirty="0"/>
              <a:t>и основанные на:</a:t>
            </a:r>
          </a:p>
          <a:p>
            <a:pPr algn="just"/>
            <a:r>
              <a:rPr lang="ru-RU" sz="1600" b="1" dirty="0"/>
              <a:t>• </a:t>
            </a:r>
            <a:r>
              <a:rPr lang="ru-RU" sz="1600" b="1" dirty="0">
                <a:solidFill>
                  <a:srgbClr val="C00000"/>
                </a:solidFill>
              </a:rPr>
              <a:t>реляционной алгебре</a:t>
            </a:r>
            <a:r>
              <a:rPr lang="ru-RU" sz="1600" b="1" dirty="0"/>
              <a:t>;</a:t>
            </a:r>
          </a:p>
          <a:p>
            <a:pPr algn="just"/>
            <a:r>
              <a:rPr lang="ru-RU" sz="1600" b="1" dirty="0"/>
              <a:t>• </a:t>
            </a:r>
            <a:r>
              <a:rPr lang="ru-RU" sz="1600" b="1" dirty="0">
                <a:solidFill>
                  <a:srgbClr val="C00000"/>
                </a:solidFill>
              </a:rPr>
              <a:t>реляционном </a:t>
            </a:r>
            <a:r>
              <a:rPr lang="ru-RU" sz="1600" b="1" dirty="0" smtClean="0">
                <a:solidFill>
                  <a:srgbClr val="C00000"/>
                </a:solidFill>
              </a:rPr>
              <a:t>исчислении</a:t>
            </a:r>
            <a:r>
              <a:rPr lang="ru-RU" sz="1600" b="1" dirty="0" smtClean="0"/>
              <a:t>.</a:t>
            </a:r>
            <a:endParaRPr lang="ru-RU" sz="1600" b="1" dirty="0"/>
          </a:p>
          <a:p>
            <a:pPr algn="just"/>
            <a:r>
              <a:rPr lang="ru-RU" sz="1600" b="1" dirty="0"/>
              <a:t>Эти языки эквивалентны друг другу по своим возможностям. Существуют правила </a:t>
            </a:r>
            <a:r>
              <a:rPr lang="ru-RU" sz="1600" b="1" dirty="0" smtClean="0"/>
              <a:t>преобразования </a:t>
            </a:r>
            <a:r>
              <a:rPr lang="ru-RU" sz="1600" b="1" dirty="0"/>
              <a:t>запросов между ними.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 smtClean="0"/>
              <a:t>В </a:t>
            </a:r>
            <a:r>
              <a:rPr lang="ru-RU" sz="1600" b="1" dirty="0">
                <a:solidFill>
                  <a:srgbClr val="C00000"/>
                </a:solidFill>
              </a:rPr>
              <a:t>целостной части </a:t>
            </a:r>
            <a:r>
              <a:rPr lang="ru-RU" sz="1600" b="1" dirty="0"/>
              <a:t>реляционной модели данных фиксируются два базовых </a:t>
            </a:r>
            <a:r>
              <a:rPr lang="ru-RU" sz="1600" b="1" dirty="0" smtClean="0"/>
              <a:t>требования целостности</a:t>
            </a:r>
            <a:r>
              <a:rPr lang="ru-RU" sz="1600" b="1" dirty="0"/>
              <a:t>, которые должны поддерживаться в любой реляционной СУБД. Это </a:t>
            </a:r>
            <a:r>
              <a:rPr lang="ru-RU" sz="1600" b="1" dirty="0" smtClean="0">
                <a:solidFill>
                  <a:srgbClr val="C00000"/>
                </a:solidFill>
              </a:rPr>
              <a:t>целостность </a:t>
            </a:r>
            <a:r>
              <a:rPr lang="ru-RU" sz="1600" b="1" dirty="0">
                <a:solidFill>
                  <a:srgbClr val="C00000"/>
                </a:solidFill>
              </a:rPr>
              <a:t>сущности и ссылок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9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36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41436" y="3158964"/>
            <a:ext cx="8596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ОСНОВНЫЕ ПОНЯТИЯ РЕЛЯЦИОННЫХ БД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778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Отношение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Пусть </a:t>
            </a:r>
            <a:r>
              <a:rPr lang="ru-RU" sz="1600" b="1" dirty="0"/>
              <a:t>даны N множеств D</a:t>
            </a:r>
            <a:r>
              <a:rPr lang="ru-RU" sz="1600" b="1" baseline="-25000" dirty="0"/>
              <a:t>1</a:t>
            </a:r>
            <a:r>
              <a:rPr lang="ru-RU" sz="1600" b="1" dirty="0"/>
              <a:t>,D</a:t>
            </a:r>
            <a:r>
              <a:rPr lang="ru-RU" sz="1600" b="1" baseline="-25000" dirty="0"/>
              <a:t>2</a:t>
            </a:r>
            <a:r>
              <a:rPr lang="ru-RU" sz="1600" b="1" dirty="0"/>
              <a:t>, …. </a:t>
            </a:r>
            <a:r>
              <a:rPr lang="ru-RU" sz="1600" b="1" dirty="0" err="1"/>
              <a:t>D</a:t>
            </a:r>
            <a:r>
              <a:rPr lang="ru-RU" sz="1600" b="1" baseline="-25000" dirty="0" err="1"/>
              <a:t>n</a:t>
            </a:r>
            <a:r>
              <a:rPr lang="ru-RU" sz="1600" b="1" dirty="0"/>
              <a:t> (домены), </a:t>
            </a:r>
            <a:r>
              <a:rPr lang="ru-RU" sz="1600" b="1" dirty="0">
                <a:solidFill>
                  <a:srgbClr val="C00000"/>
                </a:solidFill>
              </a:rPr>
              <a:t>отношением R</a:t>
            </a:r>
            <a:r>
              <a:rPr lang="ru-RU" sz="1600" b="1" dirty="0"/>
              <a:t> над этими множествами называется множество упорядоченных N-кортежей вида &lt;d</a:t>
            </a:r>
            <a:r>
              <a:rPr lang="ru-RU" sz="1600" b="1" baseline="-25000" dirty="0"/>
              <a:t>1</a:t>
            </a:r>
            <a:r>
              <a:rPr lang="ru-RU" sz="1600" b="1" dirty="0"/>
              <a:t>,d</a:t>
            </a:r>
            <a:r>
              <a:rPr lang="ru-RU" sz="1600" b="1" baseline="-25000" dirty="0"/>
              <a:t>2</a:t>
            </a:r>
            <a:r>
              <a:rPr lang="ru-RU" sz="1600" b="1" dirty="0"/>
              <a:t>,...</a:t>
            </a:r>
            <a:r>
              <a:rPr lang="ru-RU" sz="1600" b="1" dirty="0" err="1"/>
              <a:t>d</a:t>
            </a:r>
            <a:r>
              <a:rPr lang="ru-RU" sz="1600" b="1" baseline="-25000" dirty="0" err="1"/>
              <a:t>n</a:t>
            </a:r>
            <a:r>
              <a:rPr lang="ru-RU" sz="1600" b="1" dirty="0"/>
              <a:t>&gt;, где d</a:t>
            </a:r>
            <a:r>
              <a:rPr lang="ru-RU" sz="1600" b="1" baseline="-25000" dirty="0"/>
              <a:t>1</a:t>
            </a:r>
            <a:r>
              <a:rPr lang="ru-RU" sz="1600" b="1" dirty="0"/>
              <a:t> принадлежит D</a:t>
            </a:r>
            <a:r>
              <a:rPr lang="ru-RU" sz="1600" b="1" baseline="-25000" dirty="0"/>
              <a:t>1</a:t>
            </a:r>
            <a:r>
              <a:rPr lang="ru-RU" sz="1600" b="1" dirty="0"/>
              <a:t> и т.д. </a:t>
            </a:r>
            <a:r>
              <a:rPr lang="ru-RU" sz="1600" b="1" dirty="0" smtClean="0"/>
              <a:t>Сущности </a:t>
            </a:r>
            <a:r>
              <a:rPr lang="ru-RU" sz="1600" b="1" dirty="0"/>
              <a:t>записываются в БД в виде таблиц. Каждая строка таблицы </a:t>
            </a:r>
            <a:r>
              <a:rPr lang="ru-RU" sz="1600" b="1" dirty="0" smtClean="0"/>
              <a:t>представляет собой </a:t>
            </a:r>
            <a:r>
              <a:rPr lang="ru-RU" sz="1600" b="1" dirty="0">
                <a:solidFill>
                  <a:srgbClr val="C00000"/>
                </a:solidFill>
              </a:rPr>
              <a:t>кортеж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 smtClean="0"/>
          </a:p>
          <a:p>
            <a:pPr algn="just"/>
            <a:r>
              <a:rPr lang="ru-RU" sz="1600" b="1" dirty="0"/>
              <a:t>Множества D</a:t>
            </a:r>
            <a:r>
              <a:rPr lang="ru-RU" sz="1600" b="1" baseline="-25000" dirty="0"/>
              <a:t>1</a:t>
            </a:r>
            <a:r>
              <a:rPr lang="ru-RU" sz="1600" b="1" dirty="0"/>
              <a:t>,D</a:t>
            </a:r>
            <a:r>
              <a:rPr lang="ru-RU" sz="1600" b="1" baseline="-25000" dirty="0"/>
              <a:t>2</a:t>
            </a:r>
            <a:r>
              <a:rPr lang="ru-RU" sz="1600" b="1" dirty="0"/>
              <a:t>,..D</a:t>
            </a:r>
            <a:r>
              <a:rPr lang="ru-RU" sz="1600" b="1" baseline="-25000" dirty="0"/>
              <a:t>n</a:t>
            </a:r>
            <a:r>
              <a:rPr lang="ru-RU" sz="1600" b="1" dirty="0"/>
              <a:t> называются </a:t>
            </a:r>
            <a:r>
              <a:rPr lang="ru-RU" sz="1600" b="1" dirty="0">
                <a:solidFill>
                  <a:srgbClr val="C00000"/>
                </a:solidFill>
              </a:rPr>
              <a:t>доменами отношения R</a:t>
            </a:r>
            <a:r>
              <a:rPr lang="ru-RU" sz="1600" b="1" dirty="0"/>
              <a:t>. Каждый элемент кортежа представляет собой значение одного из атрибутов, соответствующего одному из доменов</a:t>
            </a:r>
            <a:r>
              <a:rPr lang="ru-RU" sz="1600" b="1" dirty="0" smtClean="0"/>
              <a:t>.</a:t>
            </a:r>
            <a:endParaRPr lang="ru-RU" sz="1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8088" y="3171542"/>
            <a:ext cx="23993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i="1" dirty="0"/>
              <a:t>В 14 в. английский монах В.Оккам ввел принцип, ставший методологической основой современной науки Entia non sunt multiplicanda sine necessitate (лат. сущности не следует умножать без необходимости).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23" y="3068952"/>
            <a:ext cx="6115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7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Связи между отношениями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Требование </a:t>
            </a:r>
            <a:r>
              <a:rPr lang="ru-RU" sz="1600" b="1" dirty="0"/>
              <a:t>целостности сущности можно сформулировать так: у любой </a:t>
            </a:r>
            <a:r>
              <a:rPr lang="ru-RU" sz="1600" b="1" dirty="0" smtClean="0">
                <a:solidFill>
                  <a:srgbClr val="C00000"/>
                </a:solidFill>
              </a:rPr>
              <a:t>переменной отношения </a:t>
            </a:r>
            <a:r>
              <a:rPr lang="ru-RU" sz="1600" b="1" dirty="0"/>
              <a:t>должен существовать </a:t>
            </a:r>
            <a:r>
              <a:rPr lang="ru-RU" sz="1600" b="1" dirty="0">
                <a:solidFill>
                  <a:srgbClr val="C00000"/>
                </a:solidFill>
              </a:rPr>
              <a:t>первичный ключ</a:t>
            </a:r>
            <a:r>
              <a:rPr lang="ru-RU" sz="1600" b="1" dirty="0"/>
              <a:t>, и никакое значение </a:t>
            </a:r>
            <a:r>
              <a:rPr lang="ru-RU" sz="1600" b="1" dirty="0" smtClean="0"/>
              <a:t>первичного ключа </a:t>
            </a:r>
            <a:r>
              <a:rPr lang="ru-RU" sz="1600" b="1" dirty="0"/>
              <a:t>в кортежах </a:t>
            </a:r>
            <a:r>
              <a:rPr lang="ru-RU" sz="1600" b="1" dirty="0">
                <a:solidFill>
                  <a:srgbClr val="C00000"/>
                </a:solidFill>
              </a:rPr>
              <a:t>не должно содержать неопределенных значений</a:t>
            </a:r>
            <a:r>
              <a:rPr lang="ru-RU" sz="1600" b="1" dirty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20" y="2198010"/>
            <a:ext cx="6029325" cy="39624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61412" y="2198010"/>
            <a:ext cx="29703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реляционной БД таблицы взаимосвязаны и соотносятся друг с другом как </a:t>
            </a:r>
            <a:r>
              <a:rPr lang="ru-RU" sz="1600" b="1" dirty="0">
                <a:solidFill>
                  <a:srgbClr val="C00000"/>
                </a:solidFill>
              </a:rPr>
              <a:t>главные</a:t>
            </a:r>
            <a:r>
              <a:rPr lang="ru-RU" sz="1600" b="1" dirty="0"/>
              <a:t> и </a:t>
            </a:r>
            <a:r>
              <a:rPr lang="ru-RU" sz="1600" b="1" dirty="0">
                <a:solidFill>
                  <a:srgbClr val="C00000"/>
                </a:solidFill>
              </a:rPr>
              <a:t>подчиненные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Связь главной и подчиненнной таблицы осуществляется через </a:t>
            </a:r>
            <a:r>
              <a:rPr lang="ru-RU" sz="1600" b="1" dirty="0">
                <a:solidFill>
                  <a:srgbClr val="C00000"/>
                </a:solidFill>
              </a:rPr>
              <a:t>первичный ключ </a:t>
            </a:r>
            <a:r>
              <a:rPr lang="ru-RU" sz="1600" b="1" dirty="0"/>
              <a:t>(primary key) главной таблицы и </a:t>
            </a:r>
            <a:r>
              <a:rPr lang="ru-RU" sz="1600" b="1" dirty="0">
                <a:solidFill>
                  <a:srgbClr val="C00000"/>
                </a:solidFill>
              </a:rPr>
              <a:t>внешний ключ </a:t>
            </a:r>
            <a:r>
              <a:rPr lang="ru-RU" sz="1600" b="1" dirty="0" smtClean="0"/>
              <a:t>(foreign key) </a:t>
            </a:r>
            <a:r>
              <a:rPr lang="ru-RU" sz="1600" b="1" dirty="0"/>
              <a:t>подчиненной таблицы.</a:t>
            </a:r>
            <a:br>
              <a:rPr lang="ru-RU" sz="1600" b="1" dirty="0"/>
            </a:br>
            <a:endParaRPr lang="ru-RU" sz="1600" b="1" dirty="0"/>
          </a:p>
          <a:p>
            <a:pPr algn="just"/>
            <a:r>
              <a:rPr lang="ru-RU" sz="1600" b="1" dirty="0"/>
              <a:t>Внешний ключ это атрибут или набор атрибутов, который в главной таблице является первичным ключем.</a:t>
            </a:r>
          </a:p>
        </p:txBody>
      </p:sp>
    </p:spTree>
    <p:extLst>
      <p:ext uri="{BB962C8B-B14F-4D97-AF65-F5344CB8AC3E}">
        <p14:creationId xmlns:p14="http://schemas.microsoft.com/office/powerpoint/2010/main" val="264662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Значения </a:t>
            </a:r>
            <a:r>
              <a:rPr lang="en-US" sz="1600" b="1" dirty="0" smtClean="0">
                <a:solidFill>
                  <a:schemeClr val="bg1"/>
                </a:solidFill>
                <a:latin typeface="Sansation" pitchFamily="2" charset="0"/>
              </a:rPr>
              <a:t>NULL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39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Теоретически любой </a:t>
            </a:r>
            <a:r>
              <a:rPr lang="ru-RU" sz="1600" b="1" dirty="0">
                <a:solidFill>
                  <a:srgbClr val="C00000"/>
                </a:solidFill>
              </a:rPr>
              <a:t>кортеж</a:t>
            </a:r>
            <a:r>
              <a:rPr lang="ru-RU" sz="1600" b="1" dirty="0"/>
              <a:t>, добавляемый в отношение, должен содержать </a:t>
            </a:r>
            <a:r>
              <a:rPr lang="ru-RU" sz="1600" b="1" dirty="0">
                <a:solidFill>
                  <a:srgbClr val="C00000"/>
                </a:solidFill>
              </a:rPr>
              <a:t>все </a:t>
            </a:r>
            <a:r>
              <a:rPr lang="ru-RU" sz="1600" b="1" dirty="0" smtClean="0">
                <a:solidFill>
                  <a:srgbClr val="C00000"/>
                </a:solidFill>
              </a:rPr>
              <a:t>характеристики </a:t>
            </a:r>
            <a:r>
              <a:rPr lang="ru-RU" sz="1600" b="1" dirty="0">
                <a:solidFill>
                  <a:srgbClr val="C00000"/>
                </a:solidFill>
              </a:rPr>
              <a:t>моделируемой им сущности</a:t>
            </a:r>
            <a:r>
              <a:rPr lang="ru-RU" sz="1600" b="1" dirty="0"/>
              <a:t>. Однако в момент добавления записи </a:t>
            </a:r>
            <a:r>
              <a:rPr lang="ru-RU" sz="1600" b="1" dirty="0" smtClean="0"/>
              <a:t>значения некоторых </a:t>
            </a:r>
            <a:r>
              <a:rPr lang="ru-RU" sz="1600" b="1" dirty="0"/>
              <a:t>атрибутов могут быть неизвестны.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Эдгар </a:t>
            </a:r>
            <a:r>
              <a:rPr lang="ru-RU" sz="1600" b="1" dirty="0"/>
              <a:t>Кодд предложил использовать в таких случаях неопределенные </a:t>
            </a:r>
            <a:r>
              <a:rPr lang="ru-RU" sz="1600" b="1" dirty="0" smtClean="0"/>
              <a:t>значения </a:t>
            </a:r>
            <a:r>
              <a:rPr lang="ru-RU" sz="1600" b="1" dirty="0" smtClean="0">
                <a:solidFill>
                  <a:srgbClr val="C00000"/>
                </a:solidFill>
              </a:rPr>
              <a:t>NULL</a:t>
            </a:r>
            <a:r>
              <a:rPr lang="ru-RU" sz="1600" b="1" dirty="0"/>
              <a:t>. </a:t>
            </a:r>
            <a:r>
              <a:rPr lang="ru-RU" sz="1600" b="1" dirty="0">
                <a:solidFill>
                  <a:srgbClr val="C00000"/>
                </a:solidFill>
              </a:rPr>
              <a:t>Неопределенное значение не принадлежит никакому типу данных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 БД, поддерживающих понятие NULL, при описании поля таблицы определяется, </a:t>
            </a:r>
            <a:r>
              <a:rPr lang="ru-RU" sz="1600" b="1" dirty="0" smtClean="0">
                <a:solidFill>
                  <a:srgbClr val="C00000"/>
                </a:solidFill>
              </a:rPr>
              <a:t>может </a:t>
            </a:r>
            <a:r>
              <a:rPr lang="ru-RU" sz="1600" b="1" dirty="0">
                <a:solidFill>
                  <a:srgbClr val="C00000"/>
                </a:solidFill>
              </a:rPr>
              <a:t>ли оно быть пустым</a:t>
            </a:r>
            <a:r>
              <a:rPr lang="ru-RU" sz="1600" b="1" dirty="0"/>
              <a:t>. Если да, то в это поле можно не записывать никакого </a:t>
            </a:r>
            <a:r>
              <a:rPr lang="ru-RU" sz="1600" b="1" dirty="0" smtClean="0"/>
              <a:t>значения</a:t>
            </a:r>
            <a:r>
              <a:rPr lang="ru-RU" sz="1600" b="1" dirty="0"/>
              <a:t>, и это поле будет иметь значение NULL. Значение NULL можно явно записать в </a:t>
            </a:r>
            <a:r>
              <a:rPr lang="ru-RU" sz="1600" b="1" dirty="0" smtClean="0"/>
              <a:t>такое </a:t>
            </a:r>
            <a:r>
              <a:rPr lang="ru-RU" sz="1600" b="1" dirty="0"/>
              <a:t>поле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Большинство СУБД </a:t>
            </a:r>
            <a:r>
              <a:rPr lang="ru-RU" sz="1600" b="1" dirty="0">
                <a:solidFill>
                  <a:srgbClr val="C00000"/>
                </a:solidFill>
              </a:rPr>
              <a:t>не разрешает значение NULL для полей, являющихся частью первичного ключа таблицы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 полях внешних ключей NULL допускается. Наличие NULL в поле внешнего ключа может трактоваться </a:t>
            </a:r>
            <a:r>
              <a:rPr lang="ru-RU" sz="1600" b="1" dirty="0" smtClean="0"/>
              <a:t>как признак </a:t>
            </a:r>
            <a:r>
              <a:rPr lang="ru-RU" sz="1600" b="1" dirty="0"/>
              <a:t>отсутствия связанной записи, и для такого внешнего ключа не требуется исполнение правил </a:t>
            </a:r>
            <a:r>
              <a:rPr lang="ru-RU" sz="1600" b="1" dirty="0" smtClean="0"/>
              <a:t>ссылочной </a:t>
            </a:r>
            <a:r>
              <a:rPr lang="ru-RU" sz="1600" b="1" dirty="0"/>
              <a:t>целостности, обязательных для любого другого значения внешнего ключа.</a:t>
            </a:r>
          </a:p>
        </p:txBody>
      </p:sp>
    </p:spTree>
    <p:extLst>
      <p:ext uri="{BB962C8B-B14F-4D97-AF65-F5344CB8AC3E}">
        <p14:creationId xmlns:p14="http://schemas.microsoft.com/office/powerpoint/2010/main" val="33592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Предметная область БД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4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Предметная область </a:t>
            </a:r>
            <a:r>
              <a:rPr lang="ru-RU" sz="1600" b="1" dirty="0" smtClean="0"/>
              <a:t>– это </a:t>
            </a:r>
            <a:r>
              <a:rPr lang="ru-RU" sz="1600" b="1" dirty="0"/>
              <a:t>м</a:t>
            </a:r>
            <a:r>
              <a:rPr lang="ru-RU" sz="1600" b="1" dirty="0" smtClean="0"/>
              <a:t>ножество объектов, </a:t>
            </a:r>
            <a:r>
              <a:rPr lang="ru-RU" sz="1600" b="1" dirty="0" smtClean="0"/>
              <a:t>их </a:t>
            </a:r>
            <a:r>
              <a:rPr lang="ru-RU" sz="1600" b="1" dirty="0" smtClean="0"/>
              <a:t>свойства, отношения и функции, которые принимаются во внимание в пределах отдельного рассуждения.</a:t>
            </a:r>
          </a:p>
          <a:p>
            <a:pPr algn="just"/>
            <a:endParaRPr lang="ru-RU" sz="1600" b="1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1" y="1741034"/>
            <a:ext cx="3234435" cy="243886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28576" y="2007721"/>
            <a:ext cx="568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</a:t>
            </a:r>
            <a:r>
              <a:rPr lang="ru-RU" sz="1600" b="1" dirty="0" smtClean="0"/>
              <a:t>БД =</a:t>
            </a:r>
            <a:r>
              <a:rPr lang="en-US" sz="1600" b="1" dirty="0" smtClean="0"/>
              <a:t>&gt; </a:t>
            </a:r>
            <a:r>
              <a:rPr lang="ru-RU" sz="1600" b="1" dirty="0" smtClean="0">
                <a:solidFill>
                  <a:srgbClr val="C00000"/>
                </a:solidFill>
              </a:rPr>
              <a:t>устойчив</a:t>
            </a:r>
            <a:r>
              <a:rPr lang="ru-RU" sz="1600" b="1" dirty="0" smtClean="0">
                <a:solidFill>
                  <a:srgbClr val="C00000"/>
                </a:solidFill>
              </a:rPr>
              <a:t>ая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>
                <a:solidFill>
                  <a:srgbClr val="C00000"/>
                </a:solidFill>
              </a:rPr>
              <a:t>связь между именами, понятиями и объектами внешнего мира, не зависящую от самой информационной системы.  </a:t>
            </a:r>
            <a:endParaRPr lang="en-US" sz="1600" b="1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8" y="4130466"/>
            <a:ext cx="3048773" cy="202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28576" y="2932121"/>
            <a:ext cx="5603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Независимые </a:t>
            </a:r>
            <a:r>
              <a:rPr lang="ru-RU" sz="1600" b="1" dirty="0"/>
              <a:t>от программ пользователя данные называются </a:t>
            </a:r>
            <a:r>
              <a:rPr lang="ru-RU" sz="1600" b="1" dirty="0">
                <a:solidFill>
                  <a:srgbClr val="C00000"/>
                </a:solidFill>
              </a:rPr>
              <a:t>метаданными</a:t>
            </a:r>
            <a:r>
              <a:rPr lang="ru-RU" sz="1600" b="1" dirty="0"/>
              <a:t> (например, </a:t>
            </a:r>
            <a:r>
              <a:rPr lang="ru-RU" sz="1600" b="1" dirty="0" smtClean="0"/>
              <a:t>структуры данных, способы представления, методы обработки, права доступа и т.д.).  </a:t>
            </a:r>
            <a:endParaRPr lang="ru-RU" sz="1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712364" y="4340021"/>
            <a:ext cx="50426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БД данные хранятся совместно с их описанием, а в прикладных программах описание данных не содержится. </a:t>
            </a:r>
          </a:p>
        </p:txBody>
      </p:sp>
    </p:spTree>
    <p:extLst>
      <p:ext uri="{BB962C8B-B14F-4D97-AF65-F5344CB8AC3E}">
        <p14:creationId xmlns:p14="http://schemas.microsoft.com/office/powerpoint/2010/main" val="8352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92" y="0"/>
            <a:ext cx="361907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40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11592" y="2990137"/>
            <a:ext cx="6114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ПОНЯТИЕ ЦЕЛОСТНОСТИ БД</a:t>
            </a:r>
          </a:p>
        </p:txBody>
      </p:sp>
    </p:spTree>
    <p:extLst>
      <p:ext uri="{BB962C8B-B14F-4D97-AF65-F5344CB8AC3E}">
        <p14:creationId xmlns:p14="http://schemas.microsoft.com/office/powerpoint/2010/main" val="153037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Целостность по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ссылкам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41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 smtClean="0">
                <a:solidFill>
                  <a:srgbClr val="C00000"/>
                </a:solidFill>
              </a:rPr>
              <a:t>Ссы́лочная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>
                <a:solidFill>
                  <a:srgbClr val="C00000"/>
                </a:solidFill>
              </a:rPr>
              <a:t>це́лостность (</a:t>
            </a:r>
            <a:r>
              <a:rPr lang="ru-RU" sz="1600" b="1" i="1" dirty="0">
                <a:solidFill>
                  <a:srgbClr val="C00000"/>
                </a:solidFill>
              </a:rPr>
              <a:t>referential integrity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— необходимое качество </a:t>
            </a:r>
            <a:r>
              <a:rPr lang="ru-RU" sz="1600" b="1" dirty="0" smtClean="0"/>
              <a:t>реляционной базы </a:t>
            </a:r>
            <a:r>
              <a:rPr lang="ru-RU" sz="1600" b="1" dirty="0"/>
              <a:t>данных, заключающееся в отсутствии в любом её отношении внешних ключей</a:t>
            </a:r>
            <a:r>
              <a:rPr lang="ru-RU" sz="1600" b="1" dirty="0" smtClean="0"/>
              <a:t>, ссылающихся </a:t>
            </a:r>
            <a:r>
              <a:rPr lang="ru-RU" sz="1600" b="1" dirty="0"/>
              <a:t>на несуществующие кортежи в этом или других отношениях</a:t>
            </a:r>
            <a:r>
              <a:rPr lang="ru-RU" sz="1600" b="1" dirty="0" smtClean="0"/>
              <a:t>.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77" y="2182561"/>
            <a:ext cx="5145900" cy="26406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38088" y="2348728"/>
            <a:ext cx="36085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Требование целостности по ссылкам (целостности внешнего ключа)</a:t>
            </a:r>
            <a:r>
              <a:rPr lang="ru-RU" sz="1600" b="1" dirty="0"/>
              <a:t> состоит в том, что для каждого значения внешнего ключа должен найтись кортеж с таким же значением первичного ключа, либо значение внешнего ключа должно быть полностью неопределенным (т. е. ни на что не указывать).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8088" y="4882369"/>
            <a:ext cx="9005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Проблему контроля того, чтобы база данных не включала никаких неверных значений внешних ключей, называют </a:t>
            </a:r>
            <a:r>
              <a:rPr lang="ru-RU" sz="1600" b="1" dirty="0">
                <a:solidFill>
                  <a:srgbClr val="C00000"/>
                </a:solidFill>
              </a:rPr>
              <a:t>проблемой поддержания ссылочной целостности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 smtClean="0"/>
              <a:t>Ограничение</a:t>
            </a:r>
            <a:r>
              <a:rPr lang="ru-RU" sz="1600" b="1" dirty="0"/>
              <a:t>, в соответствии с которым значения данного внешнего ключа должны отвечать значениям соответствующих потенциальных ключей, называют </a:t>
            </a:r>
            <a:r>
              <a:rPr lang="ru-RU" sz="1600" b="1" dirty="0">
                <a:solidFill>
                  <a:srgbClr val="C00000"/>
                </a:solidFill>
              </a:rPr>
              <a:t>ссылочным ограничением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48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Целостность по </a:t>
            </a: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ссылкам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42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Существуют три подхода, поддерживающих целостность по ссылкам при удалении </a:t>
            </a:r>
            <a:r>
              <a:rPr lang="ru-RU" sz="1600" b="1" dirty="0" smtClean="0"/>
              <a:t>данных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Запрет</a:t>
            </a:r>
            <a:r>
              <a:rPr lang="ru-RU" sz="1600" b="1" dirty="0">
                <a:solidFill>
                  <a:srgbClr val="C00000"/>
                </a:solidFill>
              </a:rPr>
              <a:t>.</a:t>
            </a:r>
            <a:r>
              <a:rPr lang="ru-RU" sz="1600" b="1" dirty="0"/>
              <a:t> Удаление кортежа, на который имеются ссылки, производить </a:t>
            </a:r>
            <a:r>
              <a:rPr lang="ru-RU" sz="1600" b="1" dirty="0" smtClean="0"/>
              <a:t>запрещается (</a:t>
            </a:r>
            <a:r>
              <a:rPr lang="ru-RU" sz="1600" b="1" dirty="0"/>
              <a:t>т. е. сначала нужно либо удалить ссылающиеся кортежи, либо </a:t>
            </a:r>
            <a:r>
              <a:rPr lang="ru-RU" sz="1600" b="1" dirty="0" smtClean="0"/>
              <a:t>соответствующим образом </a:t>
            </a:r>
            <a:r>
              <a:rPr lang="ru-RU" sz="1600" b="1" dirty="0"/>
              <a:t>изменить значения их внешнего ключа). При попытке удаления </a:t>
            </a:r>
            <a:r>
              <a:rPr lang="ru-RU" sz="1600" b="1" dirty="0" smtClean="0"/>
              <a:t>кортежа операция </a:t>
            </a:r>
            <a:r>
              <a:rPr lang="ru-RU" sz="1600" b="1" dirty="0"/>
              <a:t>блокируется и возвращается ошибка.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Обнуление </a:t>
            </a:r>
            <a:r>
              <a:rPr lang="ru-RU" sz="1600" b="1" dirty="0">
                <a:solidFill>
                  <a:srgbClr val="C00000"/>
                </a:solidFill>
              </a:rPr>
              <a:t>внешних ключей. </a:t>
            </a:r>
            <a:r>
              <a:rPr lang="ru-RU" sz="1600" b="1" dirty="0"/>
              <a:t>При удалении кортежа, на который имеются </a:t>
            </a:r>
            <a:r>
              <a:rPr lang="ru-RU" sz="1600" b="1" dirty="0" smtClean="0"/>
              <a:t>ссылки</a:t>
            </a:r>
            <a:r>
              <a:rPr lang="ru-RU" sz="1600" b="1" dirty="0"/>
              <a:t>, во всех ссылающихся кортежах значение внешнего ключа автоматически </a:t>
            </a:r>
            <a:r>
              <a:rPr lang="ru-RU" sz="1600" b="1" dirty="0" smtClean="0"/>
              <a:t>становится </a:t>
            </a:r>
            <a:r>
              <a:rPr lang="ru-RU" sz="1600" b="1" dirty="0"/>
              <a:t>полностью неопределенным (</a:t>
            </a:r>
            <a:r>
              <a:rPr lang="en-US" sz="1600" b="1" dirty="0"/>
              <a:t>NULL).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smtClean="0">
                <a:solidFill>
                  <a:srgbClr val="C00000"/>
                </a:solidFill>
              </a:rPr>
              <a:t>Каскадное </a:t>
            </a:r>
            <a:r>
              <a:rPr lang="ru-RU" sz="1600" b="1" dirty="0">
                <a:solidFill>
                  <a:srgbClr val="C00000"/>
                </a:solidFill>
              </a:rPr>
              <a:t>удаление. </a:t>
            </a:r>
            <a:r>
              <a:rPr lang="ru-RU" sz="1600" b="1" dirty="0"/>
              <a:t>При удалении кортежа из отношения, на которое </a:t>
            </a:r>
            <a:r>
              <a:rPr lang="ru-RU" sz="1600" b="1" dirty="0" smtClean="0"/>
              <a:t>ведет ссылка</a:t>
            </a:r>
            <a:r>
              <a:rPr lang="ru-RU" sz="1600" b="1" dirty="0"/>
              <a:t>, из ссылающегося отношения автоматически удаляются все </a:t>
            </a:r>
            <a:r>
              <a:rPr lang="ru-RU" sz="1600" b="1" dirty="0" smtClean="0"/>
              <a:t>ссылающиеся кортежи</a:t>
            </a:r>
            <a:r>
              <a:rPr lang="ru-RU" sz="1600" b="1" dirty="0"/>
              <a:t>. Если хотя бы для одной из ссылающихся записей это невозможно (</a:t>
            </a:r>
            <a:r>
              <a:rPr lang="ru-RU" sz="1600" b="1" dirty="0" smtClean="0"/>
              <a:t>например</a:t>
            </a:r>
            <a:r>
              <a:rPr lang="ru-RU" sz="1600" b="1" dirty="0"/>
              <a:t>, если поле внешнего ключа описано так, что его нельзя обнулять), то </a:t>
            </a:r>
            <a:r>
              <a:rPr lang="ru-RU" sz="1600" b="1" dirty="0" smtClean="0"/>
              <a:t>удаление запрещается.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b="1" dirty="0"/>
          </a:p>
          <a:p>
            <a:pPr algn="just"/>
            <a:r>
              <a:rPr lang="ru-RU" sz="1600" b="1" dirty="0"/>
              <a:t>В развитых реляционных СУБД обычно можно выбрать способ поддержания </a:t>
            </a:r>
            <a:r>
              <a:rPr lang="ru-RU" sz="1600" b="1" dirty="0" smtClean="0"/>
              <a:t>целостности </a:t>
            </a:r>
            <a:r>
              <a:rPr lang="ru-RU" sz="1600" b="1" dirty="0"/>
              <a:t>по ссылкам для каждого случая определения внешнего ключа. Конечно, для </a:t>
            </a:r>
            <a:r>
              <a:rPr lang="ru-RU" sz="1600" b="1" dirty="0" smtClean="0"/>
              <a:t>принятия </a:t>
            </a:r>
            <a:r>
              <a:rPr lang="ru-RU" sz="1600" b="1" dirty="0"/>
              <a:t>такого решения необходимо анализировать требования конкретной прикладной </a:t>
            </a:r>
            <a:r>
              <a:rPr lang="ru-RU" sz="1600" b="1" dirty="0" smtClean="0"/>
              <a:t>области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1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92" y="0"/>
            <a:ext cx="361908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43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11592" y="2990137"/>
            <a:ext cx="6114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НОРМАЛИЗАЦИЯ БД</a:t>
            </a:r>
          </a:p>
        </p:txBody>
      </p:sp>
    </p:spTree>
    <p:extLst>
      <p:ext uri="{BB962C8B-B14F-4D97-AF65-F5344CB8AC3E}">
        <p14:creationId xmlns:p14="http://schemas.microsoft.com/office/powerpoint/2010/main" val="3797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Нормализация данных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44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8088" y="1284330"/>
            <a:ext cx="884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Нормальная форма </a:t>
            </a:r>
            <a:r>
              <a:rPr lang="ru-RU" sz="1600" b="1" dirty="0"/>
              <a:t>— требование, предъявляемое к структуре таблиц </a:t>
            </a:r>
            <a:r>
              <a:rPr lang="ru-RU" sz="1600" b="1" dirty="0" smtClean="0"/>
              <a:t>реляционных </a:t>
            </a:r>
            <a:r>
              <a:rPr lang="ru-RU" sz="1600" b="1" dirty="0"/>
              <a:t>баз данных для устранения из базы избыточных функциональных зависимостей между атрибутами (полями таблиц</a:t>
            </a:r>
            <a:r>
              <a:rPr lang="ru-RU" sz="1600" b="1" dirty="0" smtClean="0"/>
              <a:t>).</a:t>
            </a:r>
          </a:p>
          <a:p>
            <a:pPr algn="just"/>
            <a:r>
              <a:rPr lang="ru-RU" sz="1600" b="1" dirty="0"/>
              <a:t/>
            </a:r>
            <a:br>
              <a:rPr lang="ru-RU" sz="1600" b="1" dirty="0"/>
            </a:br>
            <a:r>
              <a:rPr lang="ru-RU" sz="1600" b="1" dirty="0">
                <a:solidFill>
                  <a:srgbClr val="C00000"/>
                </a:solidFill>
              </a:rPr>
              <a:t>Метод нормальных форм (НФ) </a:t>
            </a:r>
            <a:r>
              <a:rPr lang="ru-RU" sz="1600" b="1" dirty="0"/>
              <a:t>состоит в сборе информации о объектах решения задачи в рамках одного отношения и последующей декомпозиции этого отношения на несколько взаимосвязанных отношений на основе процедур нормализации отношений.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81044" y="3179337"/>
            <a:ext cx="8801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Аномалией</a:t>
            </a:r>
            <a:r>
              <a:rPr lang="ru-RU" sz="1600" b="1" dirty="0"/>
              <a:t> называется такая ситуация в таблице БД, которая приводит к противоречию в БД либо существенно усложняет обработку </a:t>
            </a:r>
            <a:r>
              <a:rPr lang="ru-RU" sz="1600" b="1" dirty="0" smtClean="0"/>
              <a:t>БД (излишнее </a:t>
            </a:r>
            <a:r>
              <a:rPr lang="ru-RU" sz="1600" b="1" dirty="0"/>
              <a:t>дублирование данных </a:t>
            </a:r>
            <a:r>
              <a:rPr lang="ru-RU" sz="1600" b="1" dirty="0" smtClean="0"/>
              <a:t>).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81043" y="3863955"/>
            <a:ext cx="88015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Аномалии-модификации</a:t>
            </a:r>
            <a:r>
              <a:rPr lang="ru-RU" sz="1600" b="1" dirty="0" smtClean="0"/>
              <a:t> - изменение </a:t>
            </a:r>
            <a:r>
              <a:rPr lang="ru-RU" sz="1600" b="1" dirty="0"/>
              <a:t>одних данных может повлечь просмотр всей </a:t>
            </a:r>
            <a:r>
              <a:rPr lang="ru-RU" sz="1600" b="1" dirty="0" smtClean="0"/>
              <a:t>таблицы </a:t>
            </a:r>
            <a:r>
              <a:rPr lang="ru-RU" sz="1600" b="1" dirty="0"/>
              <a:t>и соответствующее изменение некоторых записей таблицы</a:t>
            </a:r>
            <a:r>
              <a:rPr lang="ru-RU" sz="1600" b="1" dirty="0" smtClean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8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Аномалии-удаления</a:t>
            </a:r>
            <a:r>
              <a:rPr lang="ru-RU" sz="1600" b="1" dirty="0" smtClean="0"/>
              <a:t> </a:t>
            </a:r>
            <a:r>
              <a:rPr lang="ru-RU" sz="1600" b="1" dirty="0"/>
              <a:t>— при удалении какого либо кортежа из таблицы может пропасть информация, которая не связана на прямую с удаляемой записью</a:t>
            </a:r>
            <a:r>
              <a:rPr lang="ru-RU" sz="1600" b="1" dirty="0" smtClean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8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Аномалии-добавления</a:t>
            </a:r>
            <a:r>
              <a:rPr lang="ru-RU" sz="1600" b="1" dirty="0" smtClean="0"/>
              <a:t> - в </a:t>
            </a:r>
            <a:r>
              <a:rPr lang="ru-RU" sz="1600" b="1" dirty="0"/>
              <a:t>таблицу нельзя </a:t>
            </a:r>
            <a:r>
              <a:rPr lang="ru-RU" sz="1600" b="1" dirty="0" smtClean="0"/>
              <a:t>добавить запись, </a:t>
            </a:r>
            <a:r>
              <a:rPr lang="ru-RU" sz="1600" b="1" dirty="0"/>
              <a:t>пока она не полная, либо вставка записи требует дополнительного просмотра таблицы.</a:t>
            </a:r>
          </a:p>
        </p:txBody>
      </p:sp>
    </p:spTree>
    <p:extLst>
      <p:ext uri="{BB962C8B-B14F-4D97-AF65-F5344CB8AC3E}">
        <p14:creationId xmlns:p14="http://schemas.microsoft.com/office/powerpoint/2010/main" val="188201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spcBef>
                <a:spcPts val="0"/>
              </a:spcBef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Нормальные формы и разделение таблиц</a:t>
            </a:r>
            <a:endParaRPr lang="mk-MK" sz="1600" b="1" dirty="0">
              <a:solidFill>
                <a:schemeClr val="bg1"/>
              </a:solidFill>
              <a:latin typeface="Sansation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30026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200" b="1" dirty="0" smtClean="0">
                <a:solidFill>
                  <a:schemeClr val="bg1"/>
                </a:solidFill>
              </a:rPr>
              <a:t>45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088" y="1328738"/>
            <a:ext cx="875448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1600" b="1" dirty="0">
                <a:solidFill>
                  <a:srgbClr val="C00000"/>
                </a:solidFill>
              </a:rPr>
              <a:t>Процесс нормализации </a:t>
            </a:r>
            <a:r>
              <a:rPr lang="ru-RU" altLang="ru-RU" sz="1600" b="1" dirty="0"/>
              <a:t>– это, в основном, процесс разделения таблиц </a:t>
            </a:r>
            <a:r>
              <a:rPr lang="ru-RU" altLang="ru-RU" sz="1600" b="1" dirty="0" smtClean="0"/>
              <a:t>на независимые </a:t>
            </a:r>
            <a:r>
              <a:rPr lang="ru-RU" altLang="ru-RU" sz="1600" b="1" dirty="0"/>
              <a:t>таблицы без потери информации</a:t>
            </a:r>
            <a:r>
              <a:rPr lang="ru-RU" altLang="ru-RU" sz="1600" b="1" dirty="0" smtClean="0"/>
              <a:t>.</a:t>
            </a:r>
          </a:p>
          <a:p>
            <a:pPr algn="just"/>
            <a:endParaRPr lang="ru-RU" altLang="ru-RU" sz="1600" b="1" dirty="0" smtClean="0"/>
          </a:p>
          <a:p>
            <a:pPr algn="just"/>
            <a:r>
              <a:rPr lang="ru-RU" altLang="ru-RU" sz="1600" b="1" dirty="0"/>
              <a:t>«Без потери информации» означает, что </a:t>
            </a:r>
            <a:r>
              <a:rPr lang="ru-RU" altLang="ru-RU" sz="1600" b="1" dirty="0">
                <a:solidFill>
                  <a:srgbClr val="C00000"/>
                </a:solidFill>
              </a:rPr>
              <a:t>исходную таблицу всегда </a:t>
            </a:r>
            <a:r>
              <a:rPr lang="ru-RU" altLang="ru-RU" sz="1600" b="1" dirty="0" smtClean="0">
                <a:solidFill>
                  <a:srgbClr val="C00000"/>
                </a:solidFill>
              </a:rPr>
              <a:t>можно восстановить</a:t>
            </a:r>
            <a:r>
              <a:rPr lang="ru-RU" altLang="ru-RU" sz="1600" b="1" dirty="0"/>
              <a:t>, выполнив некоторое «соединение» (</a:t>
            </a:r>
            <a:r>
              <a:rPr lang="en-US" altLang="ru-RU" sz="1600" b="1" dirty="0"/>
              <a:t>JOIN) </a:t>
            </a:r>
            <a:r>
              <a:rPr lang="ru-RU" altLang="ru-RU" sz="1600" b="1" dirty="0" smtClean="0"/>
              <a:t>получившихся в </a:t>
            </a:r>
            <a:r>
              <a:rPr lang="ru-RU" altLang="ru-RU" sz="1600" b="1" dirty="0"/>
              <a:t>результате разделения меньших таблиц</a:t>
            </a:r>
            <a:r>
              <a:rPr lang="ru-RU" altLang="ru-RU" sz="1600" b="1" dirty="0" smtClean="0"/>
              <a:t>.</a:t>
            </a:r>
          </a:p>
          <a:p>
            <a:pPr algn="just"/>
            <a:endParaRPr lang="ru-RU" altLang="ru-RU" sz="1600" b="1" dirty="0"/>
          </a:p>
          <a:p>
            <a:pPr algn="just"/>
            <a:r>
              <a:rPr lang="ru-RU" altLang="ru-RU" sz="1600" b="1" dirty="0"/>
              <a:t>Разделение таблиц приводит к: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уменьшению зависимости между элементами одной записи;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уменьшению размеров самих таблиц;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уменьшению количества дублирующей информации;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/>
              <a:t>увеличению гибкости в формировании результатов запросов.</a:t>
            </a:r>
          </a:p>
          <a:p>
            <a:pPr algn="just"/>
            <a:endParaRPr lang="ru-RU" altLang="ru-RU" sz="1600" b="1" dirty="0" smtClean="0"/>
          </a:p>
          <a:p>
            <a:pPr algn="just"/>
            <a:r>
              <a:rPr lang="ru-RU" altLang="ru-RU" sz="1600" b="1" dirty="0" smtClean="0"/>
              <a:t>Различают </a:t>
            </a:r>
            <a:r>
              <a:rPr lang="ru-RU" altLang="ru-RU" sz="1600" b="1" dirty="0"/>
              <a:t>несколько «нормальных форм» данных, которые определяются</a:t>
            </a:r>
            <a:r>
              <a:rPr lang="ru-RU" altLang="ru-RU" sz="1600" b="1" dirty="0" smtClean="0"/>
              <a:t>, прежде </a:t>
            </a:r>
            <a:r>
              <a:rPr lang="ru-RU" altLang="ru-RU" sz="1600" b="1" dirty="0"/>
              <a:t>всего, уровнем зависимости между значениями атрибутов в </a:t>
            </a:r>
            <a:r>
              <a:rPr lang="ru-RU" altLang="ru-RU" sz="1600" b="1" dirty="0" smtClean="0"/>
              <a:t>одной таблице </a:t>
            </a:r>
            <a:r>
              <a:rPr lang="ru-RU" altLang="ru-RU" sz="1600" b="1" dirty="0"/>
              <a:t>(или записи).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1НФ; 2НФ; 3НФ; НФБК </a:t>
            </a:r>
            <a:r>
              <a:rPr lang="ru-RU" altLang="ru-RU" sz="1600" b="1" dirty="0"/>
              <a:t>– традиционные, хорошо изученные НФ;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4НФ; 5НФ </a:t>
            </a:r>
            <a:r>
              <a:rPr lang="ru-RU" altLang="ru-RU" sz="1600" b="1" dirty="0"/>
              <a:t>– формы, введенные для того, чтобы избежать некоторых </a:t>
            </a:r>
            <a:br>
              <a:rPr lang="ru-RU" altLang="ru-RU" sz="1600" b="1" dirty="0"/>
            </a:br>
            <a:r>
              <a:rPr lang="ru-RU" altLang="ru-RU" sz="1600" b="1" dirty="0"/>
              <a:t>достаточно редких аномалий;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ru-RU" sz="1600" b="1" dirty="0">
                <a:solidFill>
                  <a:srgbClr val="C00000"/>
                </a:solidFill>
              </a:rPr>
              <a:t>6НФ; 7НФ </a:t>
            </a:r>
            <a:r>
              <a:rPr lang="ru-RU" altLang="ru-RU" sz="1600" b="1" dirty="0"/>
              <a:t>– крайне редко используемые нормальные формы</a:t>
            </a:r>
            <a:r>
              <a:rPr lang="ru-RU" altLang="ru-RU" sz="1600" b="1" dirty="0" smtClean="0"/>
              <a:t>.</a:t>
            </a:r>
            <a:endParaRPr lang="ru-RU" alt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4257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...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46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</a:t>
            </a:r>
            <a:r>
              <a:rPr lang="ru-RU" sz="1600" b="1" dirty="0" smtClean="0">
                <a:solidFill>
                  <a:srgbClr val="C00000"/>
                </a:solidFill>
              </a:rPr>
              <a:t>3</a:t>
            </a:r>
            <a:endParaRPr lang="ru-RU" sz="1600" b="1" dirty="0">
              <a:solidFill>
                <a:srgbClr val="C00000"/>
              </a:solidFill>
            </a:endParaRPr>
          </a:p>
          <a:p>
            <a:endParaRPr lang="ru-RU" sz="1600" b="1" dirty="0"/>
          </a:p>
          <a:p>
            <a:pPr algn="just"/>
            <a:r>
              <a:rPr lang="ru-RU" sz="1600" b="1" dirty="0" smtClean="0"/>
              <a:t>Приведите описание процесса нормализации реляционной БД на основе произвольного примера из нескольких связных таблиц.  Достаточно продемонстрировать приведение к 1НФ, 2НФ и 3НФ.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05520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</a:rPr>
              <a:t>БД </a:t>
            </a:r>
            <a:r>
              <a:rPr lang="en-US" sz="1600" b="1" dirty="0" smtClean="0">
                <a:solidFill>
                  <a:schemeClr val="bg1"/>
                </a:solidFill>
              </a:rPr>
              <a:t>vs </a:t>
            </a:r>
            <a:r>
              <a:rPr lang="mk-MK" sz="1600" b="1" dirty="0" smtClean="0">
                <a:solidFill>
                  <a:schemeClr val="bg1"/>
                </a:solidFill>
              </a:rPr>
              <a:t>Файловые системы 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Требования к БД:</a:t>
            </a:r>
            <a:endParaRPr lang="ru-RU" sz="1600" b="1" dirty="0">
              <a:solidFill>
                <a:srgbClr val="C00000"/>
              </a:solidFill>
            </a:endParaRPr>
          </a:p>
          <a:p>
            <a:pPr algn="just">
              <a:buFontTx/>
              <a:buChar char="-"/>
            </a:pPr>
            <a:endParaRPr lang="ru-RU" sz="8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 </a:t>
            </a:r>
            <a:r>
              <a:rPr lang="ru-RU" sz="1600" b="1" dirty="0"/>
              <a:t>Поддержание логически согласованного набора </a:t>
            </a:r>
            <a:r>
              <a:rPr lang="ru-RU" sz="1600" b="1" dirty="0" smtClean="0"/>
              <a:t>файлов. </a:t>
            </a:r>
            <a:r>
              <a:rPr lang="ru-RU" sz="1600" b="1" dirty="0" smtClean="0">
                <a:solidFill>
                  <a:srgbClr val="C00000"/>
                </a:solidFill>
              </a:rPr>
              <a:t>(+)</a:t>
            </a:r>
            <a:endParaRPr lang="ru-RU" sz="1600" b="1" dirty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 Обеспечение языка манипулирования </a:t>
            </a:r>
            <a:r>
              <a:rPr lang="ru-RU" sz="1600" b="1" dirty="0" smtClean="0"/>
              <a:t>данными. </a:t>
            </a:r>
            <a:r>
              <a:rPr lang="ru-RU" sz="1600" b="1" dirty="0" smtClean="0">
                <a:solidFill>
                  <a:srgbClr val="C00000"/>
                </a:solidFill>
              </a:rPr>
              <a:t>(-)</a:t>
            </a:r>
            <a:endParaRPr lang="ru-RU" sz="1600" b="1" dirty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 Восстановление информации после </a:t>
            </a:r>
            <a:r>
              <a:rPr lang="ru-RU" sz="1600" b="1" dirty="0" smtClean="0"/>
              <a:t>сбоев. </a:t>
            </a:r>
            <a:r>
              <a:rPr lang="ru-RU" sz="1600" b="1" dirty="0" smtClean="0">
                <a:solidFill>
                  <a:srgbClr val="C00000"/>
                </a:solidFill>
              </a:rPr>
              <a:t>(+)</a:t>
            </a:r>
            <a:endParaRPr lang="ru-RU" sz="1600" b="1" dirty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 Параллельная работа нескольких пользователей</a:t>
            </a:r>
            <a:r>
              <a:rPr lang="ru-RU" sz="1600" b="1" dirty="0" smtClean="0"/>
              <a:t>. </a:t>
            </a:r>
            <a:r>
              <a:rPr lang="ru-RU" sz="1600" b="1" dirty="0" smtClean="0">
                <a:solidFill>
                  <a:srgbClr val="C00000"/>
                </a:solidFill>
              </a:rPr>
              <a:t>(-)</a:t>
            </a:r>
            <a:endParaRPr lang="ru-RU" sz="1600" b="1" dirty="0">
              <a:solidFill>
                <a:srgbClr val="C00000"/>
              </a:solidFill>
            </a:endParaRPr>
          </a:p>
          <a:p>
            <a:pPr algn="just">
              <a:buFontTx/>
              <a:buChar char="-"/>
            </a:pPr>
            <a:endParaRPr lang="ru-RU" sz="1600" b="1" dirty="0"/>
          </a:p>
          <a:p>
            <a:r>
              <a:rPr lang="ru-RU" sz="1600" b="1" dirty="0" smtClean="0">
                <a:solidFill>
                  <a:srgbClr val="C00000"/>
                </a:solidFill>
              </a:rPr>
              <a:t>Недостатки файловых систем:</a:t>
            </a:r>
          </a:p>
          <a:p>
            <a:pPr algn="ctr"/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>
                <a:solidFill>
                  <a:srgbClr val="C00000"/>
                </a:solidFill>
              </a:rPr>
              <a:t>зависимость </a:t>
            </a:r>
            <a:r>
              <a:rPr lang="ru-RU" sz="1600" b="1" dirty="0">
                <a:solidFill>
                  <a:srgbClr val="C00000"/>
                </a:solidFill>
              </a:rPr>
              <a:t>программ от данных </a:t>
            </a:r>
            <a:r>
              <a:rPr lang="ru-RU" sz="1600" b="1" dirty="0" smtClean="0"/>
              <a:t>(т.к</a:t>
            </a:r>
            <a:r>
              <a:rPr lang="ru-RU" sz="1600" b="1" dirty="0"/>
              <a:t>. программы на алгоритмическом языке содержат описание данных, то при изменении их структуры приходилось изменять исходные тексты </a:t>
            </a:r>
            <a:r>
              <a:rPr lang="ru-RU" sz="1600" b="1" dirty="0" smtClean="0"/>
              <a:t>программ</a:t>
            </a:r>
            <a:r>
              <a:rPr lang="ru-RU" sz="1600" b="1" dirty="0" smtClean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8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файлы разных систем могли пересекаться, т.е. содержать одни и те же </a:t>
            </a:r>
            <a:r>
              <a:rPr lang="ru-RU" sz="1600" b="1" dirty="0" smtClean="0"/>
              <a:t>данные. Это </a:t>
            </a:r>
            <a:r>
              <a:rPr lang="ru-RU" sz="1600" b="1" dirty="0"/>
              <a:t>приводило к неэкономному использованию дисковой памяти или </a:t>
            </a:r>
            <a:r>
              <a:rPr lang="ru-RU" sz="1600" b="1" dirty="0">
                <a:solidFill>
                  <a:srgbClr val="C00000"/>
                </a:solidFill>
              </a:rPr>
              <a:t>к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нарушению целостности данных</a:t>
            </a:r>
            <a:r>
              <a:rPr lang="ru-RU" sz="1600" b="1" dirty="0"/>
              <a:t>. </a:t>
            </a:r>
            <a:endParaRPr lang="ru-RU" sz="16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8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невозможность совместной обработки</a:t>
            </a:r>
            <a:r>
              <a:rPr lang="ru-RU" sz="1600" b="1" dirty="0"/>
              <a:t>, т.к. разные системы были написаны на разных языках программирования, то и файлы этих систем хранились в разных форматах </a:t>
            </a:r>
            <a:r>
              <a:rPr lang="ru-RU" sz="1600" b="1" dirty="0" smtClean="0"/>
              <a:t>⇒ пользователь </a:t>
            </a:r>
            <a:r>
              <a:rPr lang="ru-RU" sz="1600" b="1" dirty="0"/>
              <a:t>одной системы не имел доступа к файлам другой системы</a:t>
            </a:r>
            <a:r>
              <a:rPr lang="ru-RU" sz="1600" b="1" dirty="0" smtClean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28" y="1266983"/>
            <a:ext cx="2563351" cy="225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Предметная область БД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100" b="1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Пример 1</a:t>
            </a:r>
            <a:endParaRPr lang="ru-RU" sz="1600" b="1" dirty="0">
              <a:solidFill>
                <a:srgbClr val="C00000"/>
              </a:solidFill>
            </a:endParaRPr>
          </a:p>
          <a:p>
            <a:endParaRPr lang="ru-RU" sz="1600" b="1" dirty="0"/>
          </a:p>
          <a:p>
            <a:r>
              <a:rPr lang="ru-RU" sz="1600" b="1" dirty="0"/>
              <a:t>Предметная область: </a:t>
            </a:r>
            <a:r>
              <a:rPr lang="ru-RU" sz="1600" b="1" dirty="0" smtClean="0">
                <a:solidFill>
                  <a:srgbClr val="C00000"/>
                </a:solidFill>
              </a:rPr>
              <a:t>библиотека </a:t>
            </a:r>
            <a:r>
              <a:rPr lang="ru-RU" sz="1600" b="1" dirty="0">
                <a:solidFill>
                  <a:srgbClr val="C00000"/>
                </a:solidFill>
              </a:rPr>
              <a:t>(учет читателей).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/>
              <a:t>предметно-значимые сущности: </a:t>
            </a:r>
            <a:r>
              <a:rPr lang="ru-RU" sz="1600" b="1" dirty="0" smtClean="0">
                <a:solidFill>
                  <a:srgbClr val="C00000"/>
                </a:solidFill>
              </a:rPr>
              <a:t>книги</a:t>
            </a:r>
            <a:r>
              <a:rPr lang="ru-RU" sz="1600" b="1" dirty="0">
                <a:solidFill>
                  <a:srgbClr val="C00000"/>
                </a:solidFill>
              </a:rPr>
              <a:t>, </a:t>
            </a:r>
            <a:r>
              <a:rPr lang="ru-RU" sz="1600" b="1" dirty="0" smtClean="0">
                <a:solidFill>
                  <a:srgbClr val="C00000"/>
                </a:solidFill>
              </a:rPr>
              <a:t>читатели</a:t>
            </a:r>
            <a:r>
              <a:rPr lang="ru-RU" sz="1600" b="1" dirty="0">
                <a:solidFill>
                  <a:srgbClr val="C00000"/>
                </a:solidFill>
              </a:rPr>
              <a:t>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/>
              <a:t>предметно-значимые атрибуты сущностей:</a:t>
            </a:r>
          </a:p>
          <a:p>
            <a:pPr algn="just"/>
            <a:r>
              <a:rPr lang="ru-RU" sz="1600" b="1" dirty="0" smtClean="0"/>
              <a:t>-</a:t>
            </a:r>
            <a:r>
              <a:rPr lang="ru-RU" sz="1600" b="1" dirty="0"/>
              <a:t> </a:t>
            </a:r>
            <a:r>
              <a:rPr lang="ru-RU" sz="1600" b="1" dirty="0" smtClean="0"/>
              <a:t>книги </a:t>
            </a:r>
            <a:r>
              <a:rPr lang="ru-RU" sz="1600" b="1" dirty="0"/>
              <a:t>- </a:t>
            </a:r>
            <a:r>
              <a:rPr lang="ru-RU" sz="1600" b="1" dirty="0">
                <a:solidFill>
                  <a:srgbClr val="C00000"/>
                </a:solidFill>
              </a:rPr>
              <a:t>автор книги, название, год издания, цена, является ли новым изданием, краткая аннотация;</a:t>
            </a:r>
          </a:p>
          <a:p>
            <a:pPr algn="just"/>
            <a:r>
              <a:rPr lang="ru-RU" sz="1600" b="1" dirty="0"/>
              <a:t>-  </a:t>
            </a:r>
            <a:r>
              <a:rPr lang="ru-RU" sz="1600" b="1" dirty="0" smtClean="0"/>
              <a:t>читатели </a:t>
            </a:r>
            <a:r>
              <a:rPr lang="ru-RU" sz="1600" b="1" dirty="0"/>
              <a:t>- </a:t>
            </a:r>
            <a:r>
              <a:rPr lang="ru-RU" sz="1600" b="1" dirty="0">
                <a:solidFill>
                  <a:srgbClr val="C00000"/>
                </a:solidFill>
              </a:rPr>
              <a:t>номер читательского билета, ФИО, адрес и телефон читателя.</a:t>
            </a:r>
          </a:p>
          <a:p>
            <a:pPr algn="just"/>
            <a:endParaRPr lang="ru-RU" sz="1600" b="1" dirty="0"/>
          </a:p>
          <a:p>
            <a:r>
              <a:rPr lang="ru-RU" sz="1600" b="1" dirty="0" smtClean="0"/>
              <a:t>Возможные функции (запросы) к базе данных:</a:t>
            </a:r>
            <a:endParaRPr lang="ru-RU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выбрать </a:t>
            </a:r>
            <a:r>
              <a:rPr lang="ru-RU" sz="1600" b="1" dirty="0"/>
              <a:t>книги, которые находятся у читателей или определенного читателя;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smtClean="0"/>
              <a:t>выбрать </a:t>
            </a:r>
            <a:r>
              <a:rPr lang="ru-RU" sz="1600" b="1" dirty="0"/>
              <a:t>читателей, которые брали ту или иную книгу с указанием даты выдачи книги и даты сдачи книги читателем;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/>
              <a:t>выбрать </a:t>
            </a:r>
            <a:r>
              <a:rPr lang="ru-RU" sz="1600" b="1" dirty="0"/>
              <a:t>книги, пользующиеся наибольшим спросом.</a:t>
            </a:r>
          </a:p>
          <a:p>
            <a:pPr algn="just"/>
            <a:endParaRPr lang="ru-RU" sz="1600" b="1" dirty="0" smtClean="0"/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12710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mk-MK" sz="1600" b="1" dirty="0" smtClean="0">
                <a:solidFill>
                  <a:schemeClr val="bg1"/>
                </a:solidFill>
              </a:rPr>
              <a:t>...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</a:rPr>
              <a:t>7</a:t>
            </a:r>
            <a:endParaRPr lang="mk-MK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576" y="1347776"/>
            <a:ext cx="8505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C00000"/>
                </a:solidFill>
              </a:rPr>
              <a:t>Задание 1</a:t>
            </a:r>
            <a:endParaRPr lang="ru-RU" sz="1600" b="1" dirty="0">
              <a:solidFill>
                <a:srgbClr val="C00000"/>
              </a:solidFill>
            </a:endParaRPr>
          </a:p>
          <a:p>
            <a:endParaRPr lang="ru-RU" sz="1600" b="1" dirty="0"/>
          </a:p>
          <a:p>
            <a:r>
              <a:rPr lang="ru-RU" sz="1600" b="1" dirty="0"/>
              <a:t>Предметная область: </a:t>
            </a:r>
            <a:r>
              <a:rPr lang="ru-RU" sz="1600" b="1" dirty="0">
                <a:solidFill>
                  <a:srgbClr val="C00000"/>
                </a:solidFill>
              </a:rPr>
              <a:t>п</a:t>
            </a:r>
            <a:r>
              <a:rPr lang="ru-RU" sz="1600" b="1" dirty="0" smtClean="0">
                <a:solidFill>
                  <a:srgbClr val="C00000"/>
                </a:solidFill>
              </a:rPr>
              <a:t>оликлиника </a:t>
            </a:r>
            <a:r>
              <a:rPr lang="ru-RU" sz="1600" b="1" dirty="0">
                <a:solidFill>
                  <a:srgbClr val="C00000"/>
                </a:solidFill>
              </a:rPr>
              <a:t>(учет пациентов).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/>
              <a:t>предметно-значимые сущности</a:t>
            </a:r>
            <a:r>
              <a:rPr lang="ru-RU" sz="1600" b="1" dirty="0" smtClean="0"/>
              <a:t>:</a:t>
            </a:r>
          </a:p>
          <a:p>
            <a:endParaRPr lang="ru-RU" sz="1600" b="1" dirty="0" smtClean="0"/>
          </a:p>
          <a:p>
            <a:r>
              <a:rPr lang="ru-RU" sz="1600" b="1" dirty="0" smtClean="0"/>
              <a:t>Основные </a:t>
            </a:r>
            <a:r>
              <a:rPr lang="ru-RU" sz="1600" b="1" dirty="0"/>
              <a:t>предметно-значимые атрибуты сущностей:</a:t>
            </a:r>
          </a:p>
          <a:p>
            <a:pPr algn="just"/>
            <a:endParaRPr lang="ru-RU" sz="1600" b="1" dirty="0"/>
          </a:p>
          <a:p>
            <a:r>
              <a:rPr lang="ru-RU" sz="1600" b="1" dirty="0"/>
              <a:t>Основные требования к функциям системы</a:t>
            </a:r>
            <a:r>
              <a:rPr lang="ru-RU" sz="1600" b="1" dirty="0" smtClean="0"/>
              <a:t>: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5689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341436" y="3158964"/>
            <a:ext cx="8596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КОНЦЕПТУАЛЬНАЯ МОДЕЛЬ БД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245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smtClean="0">
                <a:solidFill>
                  <a:schemeClr val="bg1"/>
                </a:solidFill>
                <a:latin typeface="Sansation" pitchFamily="2" charset="0"/>
              </a:rPr>
              <a:t>Концептуальная модель БД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</a:rPr>
              <a:t>9</a:t>
            </a:r>
            <a:endParaRPr lang="mk-MK" sz="1100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88" y="352408"/>
            <a:ext cx="714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Основы</a:t>
            </a:r>
            <a:r>
              <a:rPr lang="ru-R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 построения БД</a:t>
            </a:r>
            <a:endParaRPr lang="mk-MK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 Box 52"/>
          <p:cNvSpPr txBox="1">
            <a:spLocks noChangeArrowheads="1"/>
          </p:cNvSpPr>
          <p:nvPr/>
        </p:nvSpPr>
        <p:spPr bwMode="auto">
          <a:xfrm>
            <a:off x="228576" y="1257288"/>
            <a:ext cx="85963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Модель данных </a:t>
            </a:r>
            <a:r>
              <a:rPr lang="ru-RU" sz="1600" b="1" dirty="0"/>
              <a:t>- интегрированный набор понятий для описания и обработки данных, связей между ними и ограничений, накладываемых на </a:t>
            </a:r>
            <a:r>
              <a:rPr lang="ru-RU" sz="1600" b="1" dirty="0" smtClean="0"/>
              <a:t>данные. </a:t>
            </a:r>
          </a:p>
          <a:p>
            <a:pPr marL="285750" indent="-285750" algn="just">
              <a:buFontTx/>
              <a:buChar char="-"/>
            </a:pPr>
            <a:endParaRPr lang="ru-RU" sz="1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19520" y="4897471"/>
            <a:ext cx="8547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Концептуальная модель </a:t>
            </a:r>
            <a:r>
              <a:rPr lang="ru-RU" sz="1600" b="1" dirty="0"/>
              <a:t>должна </a:t>
            </a:r>
            <a:r>
              <a:rPr lang="ru-RU" sz="1600" b="1" dirty="0">
                <a:solidFill>
                  <a:srgbClr val="C00000"/>
                </a:solidFill>
              </a:rPr>
              <a:t>отражать основные концепции</a:t>
            </a:r>
            <a:r>
              <a:rPr lang="ru-RU" sz="1600" b="1" dirty="0"/>
              <a:t>, представленные в таком виде, который позволит </a:t>
            </a:r>
            <a:r>
              <a:rPr lang="ru-RU" sz="1600" b="1" dirty="0">
                <a:solidFill>
                  <a:srgbClr val="C00000"/>
                </a:solidFill>
              </a:rPr>
              <a:t>проектировщикам и пользователям базы данных обмениваться конкретными и недвусмысленными мнениями </a:t>
            </a:r>
            <a:r>
              <a:rPr lang="ru-RU" sz="1600" b="1" dirty="0"/>
              <a:t>о роли тех или иных данных.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7" y="1810401"/>
            <a:ext cx="4953418" cy="297062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477788" y="1819837"/>
            <a:ext cx="33471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/>
              <a:t>Модель </a:t>
            </a:r>
            <a:r>
              <a:rPr lang="ru-RU" sz="1600" b="1" dirty="0"/>
              <a:t>является представлением «реального мира» объектов и событий, а также существующих между ними связей.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406351" y="3429000"/>
            <a:ext cx="6419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smtClean="0">
                <a:solidFill>
                  <a:srgbClr val="C00000"/>
                </a:solidFill>
              </a:rPr>
              <a:t>Концептуальная схема </a:t>
            </a:r>
            <a:r>
              <a:rPr lang="ru-RU" sz="1600" b="1" dirty="0">
                <a:solidFill>
                  <a:srgbClr val="C00000"/>
                </a:solidFill>
              </a:rPr>
              <a:t>базы </a:t>
            </a:r>
            <a:r>
              <a:rPr lang="ru-RU" sz="1600" b="1" dirty="0" smtClean="0">
                <a:solidFill>
                  <a:srgbClr val="C00000"/>
                </a:solidFill>
              </a:rPr>
              <a:t>данных </a:t>
            </a:r>
            <a:r>
              <a:rPr lang="ru-RU" sz="1600" b="1" dirty="0" smtClean="0"/>
              <a:t>– схема определяющая </a:t>
            </a:r>
            <a:r>
              <a:rPr lang="ru-RU" sz="1600" b="1" dirty="0"/>
              <a:t>представление базы данных, единое для всех ее приложений и не зависящее от </a:t>
            </a:r>
            <a:r>
              <a:rPr lang="ru-RU" sz="1600" b="1" dirty="0" smtClean="0"/>
              <a:t>используемой СУБД.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48633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8642</TotalTime>
  <Words>3911</Words>
  <Application>Microsoft Office PowerPoint</Application>
  <PresentationFormat>Экран (4:3)</PresentationFormat>
  <Paragraphs>497</Paragraphs>
  <Slides>48</Slides>
  <Notes>48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3" baseType="lpstr">
      <vt:lpstr>Arial</vt:lpstr>
      <vt:lpstr>Calibri</vt:lpstr>
      <vt:lpstr>Sansation</vt:lpstr>
      <vt:lpstr>Office Theme</vt:lpstr>
      <vt:lpstr>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Сергей Чесноков</dc:creator>
  <cp:lastModifiedBy>serji</cp:lastModifiedBy>
  <cp:revision>960</cp:revision>
  <dcterms:created xsi:type="dcterms:W3CDTF">2011-02-07T16:44:09Z</dcterms:created>
  <dcterms:modified xsi:type="dcterms:W3CDTF">2018-11-19T09:26:59Z</dcterms:modified>
</cp:coreProperties>
</file>